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8" r:id="rId4"/>
    <p:sldId id="260" r:id="rId5"/>
    <p:sldId id="259" r:id="rId6"/>
    <p:sldId id="257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na\Desktop\MATERIALE%20PROGETTO%20CLASSE%202.0%20DA%20INSERIRE%20NEL%20DIARIO%20DI%20BORDO\analisi%20questionario%20gradimento%20genitori%20classe%202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4.1469800680582779E-2"/>
          <c:y val="1.4271943442568453E-2"/>
          <c:w val="0.94056666028877445"/>
          <c:h val="0.89522600894409754"/>
        </c:manualLayout>
      </c:layout>
      <c:barChart>
        <c:barDir val="col"/>
        <c:grouping val="clustered"/>
        <c:ser>
          <c:idx val="0"/>
          <c:order val="0"/>
          <c:cat>
            <c:strRef>
              <c:f>Foglio1!$A$3:$A$7</c:f>
              <c:strCache>
                <c:ptCount val="5"/>
                <c:pt idx="0">
                  <c:v>sono più interessati</c:v>
                </c:pt>
                <c:pt idx="1">
                  <c:v>capiscono meglio le lezioni</c:v>
                </c:pt>
                <c:pt idx="2">
                  <c:v>e' aumentata la voglia di studiare</c:v>
                </c:pt>
                <c:pt idx="3">
                  <c:v>le lezioni sono più interessanti</c:v>
                </c:pt>
                <c:pt idx="4">
                  <c:v>si sentono più coinvolti</c:v>
                </c:pt>
              </c:strCache>
            </c:strRef>
          </c:cat>
          <c:val>
            <c:numRef>
              <c:f>Foglio1!$B$3:$B$7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cat>
            <c:strRef>
              <c:f>Foglio1!$A$3:$A$7</c:f>
              <c:strCache>
                <c:ptCount val="5"/>
                <c:pt idx="0">
                  <c:v>sono più interessati</c:v>
                </c:pt>
                <c:pt idx="1">
                  <c:v>capiscono meglio le lezioni</c:v>
                </c:pt>
                <c:pt idx="2">
                  <c:v>e' aumentata la voglia di studiare</c:v>
                </c:pt>
                <c:pt idx="3">
                  <c:v>le lezioni sono più interessanti</c:v>
                </c:pt>
                <c:pt idx="4">
                  <c:v>si sentono più coinvolti</c:v>
                </c:pt>
              </c:strCache>
            </c:strRef>
          </c:cat>
          <c:val>
            <c:numRef>
              <c:f>Foglio1!$C$3:$C$7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cat>
            <c:strRef>
              <c:f>Foglio1!$A$3:$A$7</c:f>
              <c:strCache>
                <c:ptCount val="5"/>
                <c:pt idx="0">
                  <c:v>sono più interessati</c:v>
                </c:pt>
                <c:pt idx="1">
                  <c:v>capiscono meglio le lezioni</c:v>
                </c:pt>
                <c:pt idx="2">
                  <c:v>e' aumentata la voglia di studiare</c:v>
                </c:pt>
                <c:pt idx="3">
                  <c:v>le lezioni sono più interessanti</c:v>
                </c:pt>
                <c:pt idx="4">
                  <c:v>si sentono più coinvolti</c:v>
                </c:pt>
              </c:strCache>
            </c:strRef>
          </c:cat>
          <c:val>
            <c:numRef>
              <c:f>Foglio1!$D$3:$D$7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cat>
            <c:strRef>
              <c:f>Foglio1!$A$3:$A$7</c:f>
              <c:strCache>
                <c:ptCount val="5"/>
                <c:pt idx="0">
                  <c:v>sono più interessati</c:v>
                </c:pt>
                <c:pt idx="1">
                  <c:v>capiscono meglio le lezioni</c:v>
                </c:pt>
                <c:pt idx="2">
                  <c:v>e' aumentata la voglia di studiare</c:v>
                </c:pt>
                <c:pt idx="3">
                  <c:v>le lezioni sono più interessanti</c:v>
                </c:pt>
                <c:pt idx="4">
                  <c:v>si sentono più coinvolti</c:v>
                </c:pt>
              </c:strCache>
            </c:strRef>
          </c:cat>
          <c:val>
            <c:numRef>
              <c:f>Foglio1!$E$3:$E$7</c:f>
              <c:numCache>
                <c:formatCode>General</c:formatCode>
                <c:ptCount val="5"/>
              </c:numCache>
            </c:numRef>
          </c:val>
        </c:ser>
        <c:ser>
          <c:idx val="4"/>
          <c:order val="4"/>
          <c:cat>
            <c:strRef>
              <c:f>Foglio1!$A$3:$A$7</c:f>
              <c:strCache>
                <c:ptCount val="5"/>
                <c:pt idx="0">
                  <c:v>sono più interessati</c:v>
                </c:pt>
                <c:pt idx="1">
                  <c:v>capiscono meglio le lezioni</c:v>
                </c:pt>
                <c:pt idx="2">
                  <c:v>e' aumentata la voglia di studiare</c:v>
                </c:pt>
                <c:pt idx="3">
                  <c:v>le lezioni sono più interessanti</c:v>
                </c:pt>
                <c:pt idx="4">
                  <c:v>si sentono più coinvolti</c:v>
                </c:pt>
              </c:strCache>
            </c:strRef>
          </c:cat>
          <c:val>
            <c:numRef>
              <c:f>Foglio1!$F$3:$F$7</c:f>
            </c:numRef>
          </c:val>
        </c:ser>
        <c:ser>
          <c:idx val="5"/>
          <c:order val="5"/>
          <c:cat>
            <c:strRef>
              <c:f>Foglio1!$A$3:$A$7</c:f>
              <c:strCache>
                <c:ptCount val="5"/>
                <c:pt idx="0">
                  <c:v>sono più interessati</c:v>
                </c:pt>
                <c:pt idx="1">
                  <c:v>capiscono meglio le lezioni</c:v>
                </c:pt>
                <c:pt idx="2">
                  <c:v>e' aumentata la voglia di studiare</c:v>
                </c:pt>
                <c:pt idx="3">
                  <c:v>le lezioni sono più interessanti</c:v>
                </c:pt>
                <c:pt idx="4">
                  <c:v>si sentono più coinvolti</c:v>
                </c:pt>
              </c:strCache>
            </c:strRef>
          </c:cat>
          <c:val>
            <c:numRef>
              <c:f>Foglio1!$G$3:$G$7</c:f>
            </c:numRef>
          </c:val>
        </c:ser>
        <c:ser>
          <c:idx val="6"/>
          <c:order val="6"/>
          <c:cat>
            <c:strRef>
              <c:f>Foglio1!$A$3:$A$7</c:f>
              <c:strCache>
                <c:ptCount val="5"/>
                <c:pt idx="0">
                  <c:v>sono più interessati</c:v>
                </c:pt>
                <c:pt idx="1">
                  <c:v>capiscono meglio le lezioni</c:v>
                </c:pt>
                <c:pt idx="2">
                  <c:v>e' aumentata la voglia di studiare</c:v>
                </c:pt>
                <c:pt idx="3">
                  <c:v>le lezioni sono più interessanti</c:v>
                </c:pt>
                <c:pt idx="4">
                  <c:v>si sentono più coinvolti</c:v>
                </c:pt>
              </c:strCache>
            </c:strRef>
          </c:cat>
          <c:val>
            <c:numRef>
              <c:f>Foglio1!$H$3:$H$7</c:f>
            </c:numRef>
          </c:val>
        </c:ser>
        <c:ser>
          <c:idx val="7"/>
          <c:order val="7"/>
          <c:spPr>
            <a:solidFill>
              <a:srgbClr val="FF0000"/>
            </a:solidFill>
          </c:spPr>
          <c:dLbls>
            <c:showVal val="1"/>
          </c:dLbls>
          <c:cat>
            <c:strRef>
              <c:f>Foglio1!$A$3:$A$7</c:f>
              <c:strCache>
                <c:ptCount val="5"/>
                <c:pt idx="0">
                  <c:v>sono più interessati</c:v>
                </c:pt>
                <c:pt idx="1">
                  <c:v>capiscono meglio le lezioni</c:v>
                </c:pt>
                <c:pt idx="2">
                  <c:v>e' aumentata la voglia di studiare</c:v>
                </c:pt>
                <c:pt idx="3">
                  <c:v>le lezioni sono più interessanti</c:v>
                </c:pt>
                <c:pt idx="4">
                  <c:v>si sentono più coinvolti</c:v>
                </c:pt>
              </c:strCache>
            </c:strRef>
          </c:cat>
          <c:val>
            <c:numRef>
              <c:f>Foglio1!$I$3:$I$7</c:f>
              <c:numCache>
                <c:formatCode>General</c:formatCode>
                <c:ptCount val="5"/>
                <c:pt idx="0">
                  <c:v>14</c:v>
                </c:pt>
                <c:pt idx="1">
                  <c:v>9</c:v>
                </c:pt>
                <c:pt idx="2">
                  <c:v>6</c:v>
                </c:pt>
                <c:pt idx="3">
                  <c:v>17</c:v>
                </c:pt>
                <c:pt idx="4">
                  <c:v>5</c:v>
                </c:pt>
              </c:numCache>
            </c:numRef>
          </c:val>
        </c:ser>
        <c:axId val="115394816"/>
        <c:axId val="45236224"/>
      </c:barChart>
      <c:catAx>
        <c:axId val="1153948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it-IT"/>
          </a:p>
        </c:txPr>
        <c:crossAx val="45236224"/>
        <c:crosses val="autoZero"/>
        <c:auto val="1"/>
        <c:lblAlgn val="ctr"/>
        <c:lblOffset val="100"/>
      </c:catAx>
      <c:valAx>
        <c:axId val="45236224"/>
        <c:scaling>
          <c:orientation val="minMax"/>
        </c:scaling>
        <c:axPos val="l"/>
        <c:majorGridlines/>
        <c:numFmt formatCode="General" sourceLinked="1"/>
        <c:tickLblPos val="nextTo"/>
        <c:crossAx val="115394816"/>
        <c:crosses val="autoZero"/>
        <c:crossBetween val="between"/>
      </c:valAx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c:spPr>
    </c:plotArea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clustered"/>
        <c:ser>
          <c:idx val="0"/>
          <c:order val="0"/>
          <c:cat>
            <c:strRef>
              <c:f>Foglio1!$A$24:$A$30</c:f>
              <c:strCache>
                <c:ptCount val="7"/>
                <c:pt idx="0">
                  <c:v>TEST</c:v>
                </c:pt>
                <c:pt idx="1">
                  <c:v>RICERCHE ON LINE</c:v>
                </c:pt>
                <c:pt idx="2">
                  <c:v>VISIONE DI FILMATI</c:v>
                </c:pt>
                <c:pt idx="3">
                  <c:v>GIOCHI DIDATTICI</c:v>
                </c:pt>
                <c:pt idx="4">
                  <c:v>LEZIONI INTERATTIVE</c:v>
                </c:pt>
                <c:pt idx="5">
                  <c:v>COMUNICARE VIA E-MAIL</c:v>
                </c:pt>
                <c:pt idx="6">
                  <c:v>DOCUMENTAZIONE TRAMITE FOTO E FILMATI ALL'APERTO</c:v>
                </c:pt>
              </c:strCache>
            </c:strRef>
          </c:cat>
          <c:val>
            <c:numRef>
              <c:f>Foglio1!$B$24:$B$30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cat>
            <c:strRef>
              <c:f>Foglio1!$A$24:$A$30</c:f>
              <c:strCache>
                <c:ptCount val="7"/>
                <c:pt idx="0">
                  <c:v>TEST</c:v>
                </c:pt>
                <c:pt idx="1">
                  <c:v>RICERCHE ON LINE</c:v>
                </c:pt>
                <c:pt idx="2">
                  <c:v>VISIONE DI FILMATI</c:v>
                </c:pt>
                <c:pt idx="3">
                  <c:v>GIOCHI DIDATTICI</c:v>
                </c:pt>
                <c:pt idx="4">
                  <c:v>LEZIONI INTERATTIVE</c:v>
                </c:pt>
                <c:pt idx="5">
                  <c:v>COMUNICARE VIA E-MAIL</c:v>
                </c:pt>
                <c:pt idx="6">
                  <c:v>DOCUMENTAZIONE TRAMITE FOTO E FILMATI ALL'APERTO</c:v>
                </c:pt>
              </c:strCache>
            </c:strRef>
          </c:cat>
          <c:val>
            <c:numRef>
              <c:f>Foglio1!$C$24:$C$30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cat>
            <c:strRef>
              <c:f>Foglio1!$A$24:$A$30</c:f>
              <c:strCache>
                <c:ptCount val="7"/>
                <c:pt idx="0">
                  <c:v>TEST</c:v>
                </c:pt>
                <c:pt idx="1">
                  <c:v>RICERCHE ON LINE</c:v>
                </c:pt>
                <c:pt idx="2">
                  <c:v>VISIONE DI FILMATI</c:v>
                </c:pt>
                <c:pt idx="3">
                  <c:v>GIOCHI DIDATTICI</c:v>
                </c:pt>
                <c:pt idx="4">
                  <c:v>LEZIONI INTERATTIVE</c:v>
                </c:pt>
                <c:pt idx="5">
                  <c:v>COMUNICARE VIA E-MAIL</c:v>
                </c:pt>
                <c:pt idx="6">
                  <c:v>DOCUMENTAZIONE TRAMITE FOTO E FILMATI ALL'APERTO</c:v>
                </c:pt>
              </c:strCache>
            </c:strRef>
          </c:cat>
          <c:val>
            <c:numRef>
              <c:f>Foglio1!$D$24:$D$30</c:f>
              <c:numCache>
                <c:formatCode>General</c:formatCode>
                <c:ptCount val="7"/>
              </c:numCache>
            </c:numRef>
          </c:val>
        </c:ser>
        <c:ser>
          <c:idx val="3"/>
          <c:order val="3"/>
          <c:cat>
            <c:strRef>
              <c:f>Foglio1!$A$24:$A$30</c:f>
              <c:strCache>
                <c:ptCount val="7"/>
                <c:pt idx="0">
                  <c:v>TEST</c:v>
                </c:pt>
                <c:pt idx="1">
                  <c:v>RICERCHE ON LINE</c:v>
                </c:pt>
                <c:pt idx="2">
                  <c:v>VISIONE DI FILMATI</c:v>
                </c:pt>
                <c:pt idx="3">
                  <c:v>GIOCHI DIDATTICI</c:v>
                </c:pt>
                <c:pt idx="4">
                  <c:v>LEZIONI INTERATTIVE</c:v>
                </c:pt>
                <c:pt idx="5">
                  <c:v>COMUNICARE VIA E-MAIL</c:v>
                </c:pt>
                <c:pt idx="6">
                  <c:v>DOCUMENTAZIONE TRAMITE FOTO E FILMATI ALL'APERTO</c:v>
                </c:pt>
              </c:strCache>
            </c:strRef>
          </c:cat>
          <c:val>
            <c:numRef>
              <c:f>Foglio1!$E$24:$E$30</c:f>
              <c:numCache>
                <c:formatCode>General</c:formatCode>
                <c:ptCount val="7"/>
              </c:numCache>
            </c:numRef>
          </c:val>
        </c:ser>
        <c:ser>
          <c:idx val="4"/>
          <c:order val="4"/>
          <c:cat>
            <c:strRef>
              <c:f>Foglio1!$A$24:$A$30</c:f>
              <c:strCache>
                <c:ptCount val="7"/>
                <c:pt idx="0">
                  <c:v>TEST</c:v>
                </c:pt>
                <c:pt idx="1">
                  <c:v>RICERCHE ON LINE</c:v>
                </c:pt>
                <c:pt idx="2">
                  <c:v>VISIONE DI FILMATI</c:v>
                </c:pt>
                <c:pt idx="3">
                  <c:v>GIOCHI DIDATTICI</c:v>
                </c:pt>
                <c:pt idx="4">
                  <c:v>LEZIONI INTERATTIVE</c:v>
                </c:pt>
                <c:pt idx="5">
                  <c:v>COMUNICARE VIA E-MAIL</c:v>
                </c:pt>
                <c:pt idx="6">
                  <c:v>DOCUMENTAZIONE TRAMITE FOTO E FILMATI ALL'APERTO</c:v>
                </c:pt>
              </c:strCache>
            </c:strRef>
          </c:cat>
          <c:val>
            <c:numRef>
              <c:f>Foglio1!$F$24:$F$30</c:f>
            </c:numRef>
          </c:val>
        </c:ser>
        <c:ser>
          <c:idx val="5"/>
          <c:order val="5"/>
          <c:cat>
            <c:strRef>
              <c:f>Foglio1!$A$24:$A$30</c:f>
              <c:strCache>
                <c:ptCount val="7"/>
                <c:pt idx="0">
                  <c:v>TEST</c:v>
                </c:pt>
                <c:pt idx="1">
                  <c:v>RICERCHE ON LINE</c:v>
                </c:pt>
                <c:pt idx="2">
                  <c:v>VISIONE DI FILMATI</c:v>
                </c:pt>
                <c:pt idx="3">
                  <c:v>GIOCHI DIDATTICI</c:v>
                </c:pt>
                <c:pt idx="4">
                  <c:v>LEZIONI INTERATTIVE</c:v>
                </c:pt>
                <c:pt idx="5">
                  <c:v>COMUNICARE VIA E-MAIL</c:v>
                </c:pt>
                <c:pt idx="6">
                  <c:v>DOCUMENTAZIONE TRAMITE FOTO E FILMATI ALL'APERTO</c:v>
                </c:pt>
              </c:strCache>
            </c:strRef>
          </c:cat>
          <c:val>
            <c:numRef>
              <c:f>Foglio1!$G$24:$G$30</c:f>
            </c:numRef>
          </c:val>
        </c:ser>
        <c:ser>
          <c:idx val="6"/>
          <c:order val="6"/>
          <c:cat>
            <c:strRef>
              <c:f>Foglio1!$A$24:$A$30</c:f>
              <c:strCache>
                <c:ptCount val="7"/>
                <c:pt idx="0">
                  <c:v>TEST</c:v>
                </c:pt>
                <c:pt idx="1">
                  <c:v>RICERCHE ON LINE</c:v>
                </c:pt>
                <c:pt idx="2">
                  <c:v>VISIONE DI FILMATI</c:v>
                </c:pt>
                <c:pt idx="3">
                  <c:v>GIOCHI DIDATTICI</c:v>
                </c:pt>
                <c:pt idx="4">
                  <c:v>LEZIONI INTERATTIVE</c:v>
                </c:pt>
                <c:pt idx="5">
                  <c:v>COMUNICARE VIA E-MAIL</c:v>
                </c:pt>
                <c:pt idx="6">
                  <c:v>DOCUMENTAZIONE TRAMITE FOTO E FILMATI ALL'APERTO</c:v>
                </c:pt>
              </c:strCache>
            </c:strRef>
          </c:cat>
          <c:val>
            <c:numRef>
              <c:f>Foglio1!$H$24:$H$30</c:f>
            </c:numRef>
          </c:val>
        </c:ser>
        <c:ser>
          <c:idx val="7"/>
          <c:order val="7"/>
          <c:spPr>
            <a:solidFill>
              <a:srgbClr val="FFFF00"/>
            </a:solidFill>
          </c:spPr>
          <c:dLbls>
            <c:showVal val="1"/>
          </c:dLbls>
          <c:cat>
            <c:strRef>
              <c:f>Foglio1!$A$24:$A$30</c:f>
              <c:strCache>
                <c:ptCount val="7"/>
                <c:pt idx="0">
                  <c:v>TEST</c:v>
                </c:pt>
                <c:pt idx="1">
                  <c:v>RICERCHE ON LINE</c:v>
                </c:pt>
                <c:pt idx="2">
                  <c:v>VISIONE DI FILMATI</c:v>
                </c:pt>
                <c:pt idx="3">
                  <c:v>GIOCHI DIDATTICI</c:v>
                </c:pt>
                <c:pt idx="4">
                  <c:v>LEZIONI INTERATTIVE</c:v>
                </c:pt>
                <c:pt idx="5">
                  <c:v>COMUNICARE VIA E-MAIL</c:v>
                </c:pt>
                <c:pt idx="6">
                  <c:v>DOCUMENTAZIONE TRAMITE FOTO E FILMATI ALL'APERTO</c:v>
                </c:pt>
              </c:strCache>
            </c:strRef>
          </c:cat>
          <c:val>
            <c:numRef>
              <c:f>Foglio1!$I$24:$I$30</c:f>
              <c:numCache>
                <c:formatCode>General</c:formatCode>
                <c:ptCount val="7"/>
                <c:pt idx="0">
                  <c:v>14</c:v>
                </c:pt>
                <c:pt idx="1">
                  <c:v>10</c:v>
                </c:pt>
                <c:pt idx="2">
                  <c:v>15</c:v>
                </c:pt>
                <c:pt idx="3">
                  <c:v>14</c:v>
                </c:pt>
                <c:pt idx="4">
                  <c:v>6</c:v>
                </c:pt>
                <c:pt idx="5">
                  <c:v>6</c:v>
                </c:pt>
                <c:pt idx="6">
                  <c:v>24</c:v>
                </c:pt>
              </c:numCache>
            </c:numRef>
          </c:val>
        </c:ser>
        <c:axId val="45280256"/>
        <c:axId val="45183744"/>
      </c:barChart>
      <c:catAx>
        <c:axId val="45280256"/>
        <c:scaling>
          <c:orientation val="minMax"/>
        </c:scaling>
        <c:axPos val="b"/>
        <c:tickLblPos val="nextTo"/>
        <c:crossAx val="45183744"/>
        <c:crosses val="autoZero"/>
        <c:auto val="1"/>
        <c:lblAlgn val="ctr"/>
        <c:lblOffset val="100"/>
      </c:catAx>
      <c:valAx>
        <c:axId val="45183744"/>
        <c:scaling>
          <c:orientation val="minMax"/>
        </c:scaling>
        <c:axPos val="l"/>
        <c:majorGridlines/>
        <c:numFmt formatCode="General" sourceLinked="1"/>
        <c:tickLblPos val="nextTo"/>
        <c:crossAx val="45280256"/>
        <c:crosses val="autoZero"/>
        <c:crossBetween val="between"/>
      </c:valAx>
      <c:sp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</c:spPr>
    </c:plotArea>
    <c:plotVisOnly val="1"/>
    <c:dispBlanksAs val="gap"/>
  </c:chart>
  <c:spPr>
    <a:pattFill prst="pct10">
      <a:fgClr>
        <a:srgbClr val="00B0F0"/>
      </a:fgClr>
      <a:bgClr>
        <a:schemeClr val="bg1"/>
      </a:bgClr>
    </a:patt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ALUNNI CHE VORREBBERO ABBANDONARE LIBRI E PENNE PER SOSTITUIRLI CON I PC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Foglio1!$A$67:$H$67</c:f>
              <c:strCache>
                <c:ptCount val="1"/>
                <c:pt idx="0">
                  <c:v>ALUNNI CHE VORREBBERO ABBANDONARE LIBRI E PENNE PER SOSTITUIRLI CON I PC</c:v>
                </c:pt>
              </c:strCache>
            </c:strRef>
          </c:tx>
          <c:spPr>
            <a:solidFill>
              <a:srgbClr val="FF00FF"/>
            </a:solidFill>
          </c:spPr>
          <c:dLbls>
            <c:showVal val="1"/>
          </c:dLbls>
          <c:cat>
            <c:strRef>
              <c:f>Foglio1!$I$66:$J$66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Foglio1!$I$67:$J$67</c:f>
              <c:numCache>
                <c:formatCode>General</c:formatCode>
                <c:ptCount val="2"/>
                <c:pt idx="0">
                  <c:v>3</c:v>
                </c:pt>
                <c:pt idx="1">
                  <c:v>22</c:v>
                </c:pt>
              </c:numCache>
            </c:numRef>
          </c:val>
        </c:ser>
        <c:axId val="45366656"/>
        <c:axId val="45405312"/>
      </c:barChart>
      <c:catAx>
        <c:axId val="45366656"/>
        <c:scaling>
          <c:orientation val="minMax"/>
        </c:scaling>
        <c:axPos val="b"/>
        <c:tickLblPos val="nextTo"/>
        <c:crossAx val="45405312"/>
        <c:crosses val="autoZero"/>
        <c:auto val="1"/>
        <c:lblAlgn val="ctr"/>
        <c:lblOffset val="100"/>
      </c:catAx>
      <c:valAx>
        <c:axId val="4540531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45366656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gradFill>
      <a:gsLst>
        <a:gs pos="0">
          <a:srgbClr val="CCCCFF"/>
        </a:gs>
        <a:gs pos="17999">
          <a:srgbClr val="99CCFF"/>
        </a:gs>
        <a:gs pos="36000">
          <a:srgbClr val="9966FF"/>
        </a:gs>
        <a:gs pos="61000">
          <a:srgbClr val="CC99FF"/>
        </a:gs>
        <a:gs pos="82001">
          <a:srgbClr val="99CCFF"/>
        </a:gs>
        <a:gs pos="100000">
          <a:srgbClr val="CCCCFF"/>
        </a:gs>
      </a:gsLst>
      <a:lin ang="5400000" scaled="0"/>
    </a:gra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cat>
            <c:strRef>
              <c:f>Foglio1!$A$91:$A$94</c:f>
              <c:strCache>
                <c:ptCount val="4"/>
                <c:pt idx="0">
                  <c:v>ALUNNI CHE AMANO STUDIARE</c:v>
                </c:pt>
                <c:pt idx="1">
                  <c:v>ALUNNI CHE SI STANCANO</c:v>
                </c:pt>
                <c:pt idx="2">
                  <c:v>ALUNNI CHE PREFERISCONO  LAVORARE DI GRUPPO</c:v>
                </c:pt>
                <c:pt idx="3">
                  <c:v>ALUNNI A CUI PIACE LAVORARE ANCHE  IN GRUPPO PER ALCUNE ORE</c:v>
                </c:pt>
              </c:strCache>
            </c:strRef>
          </c:cat>
          <c:val>
            <c:numRef>
              <c:f>Foglio1!$B$91:$B$94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cat>
            <c:strRef>
              <c:f>Foglio1!$A$91:$A$94</c:f>
              <c:strCache>
                <c:ptCount val="4"/>
                <c:pt idx="0">
                  <c:v>ALUNNI CHE AMANO STUDIARE</c:v>
                </c:pt>
                <c:pt idx="1">
                  <c:v>ALUNNI CHE SI STANCANO</c:v>
                </c:pt>
                <c:pt idx="2">
                  <c:v>ALUNNI CHE PREFERISCONO  LAVORARE DI GRUPPO</c:v>
                </c:pt>
                <c:pt idx="3">
                  <c:v>ALUNNI A CUI PIACE LAVORARE ANCHE  IN GRUPPO PER ALCUNE ORE</c:v>
                </c:pt>
              </c:strCache>
            </c:strRef>
          </c:cat>
          <c:val>
            <c:numRef>
              <c:f>Foglio1!$C$91:$C$94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cat>
            <c:strRef>
              <c:f>Foglio1!$A$91:$A$94</c:f>
              <c:strCache>
                <c:ptCount val="4"/>
                <c:pt idx="0">
                  <c:v>ALUNNI CHE AMANO STUDIARE</c:v>
                </c:pt>
                <c:pt idx="1">
                  <c:v>ALUNNI CHE SI STANCANO</c:v>
                </c:pt>
                <c:pt idx="2">
                  <c:v>ALUNNI CHE PREFERISCONO  LAVORARE DI GRUPPO</c:v>
                </c:pt>
                <c:pt idx="3">
                  <c:v>ALUNNI A CUI PIACE LAVORARE ANCHE  IN GRUPPO PER ALCUNE ORE</c:v>
                </c:pt>
              </c:strCache>
            </c:strRef>
          </c:cat>
          <c:val>
            <c:numRef>
              <c:f>Foglio1!$D$91:$D$94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cat>
            <c:strRef>
              <c:f>Foglio1!$A$91:$A$94</c:f>
              <c:strCache>
                <c:ptCount val="4"/>
                <c:pt idx="0">
                  <c:v>ALUNNI CHE AMANO STUDIARE</c:v>
                </c:pt>
                <c:pt idx="1">
                  <c:v>ALUNNI CHE SI STANCANO</c:v>
                </c:pt>
                <c:pt idx="2">
                  <c:v>ALUNNI CHE PREFERISCONO  LAVORARE DI GRUPPO</c:v>
                </c:pt>
                <c:pt idx="3">
                  <c:v>ALUNNI A CUI PIACE LAVORARE ANCHE  IN GRUPPO PER ALCUNE ORE</c:v>
                </c:pt>
              </c:strCache>
            </c:strRef>
          </c:cat>
          <c:val>
            <c:numRef>
              <c:f>Foglio1!$E$91:$E$94</c:f>
              <c:numCache>
                <c:formatCode>General</c:formatCode>
                <c:ptCount val="4"/>
              </c:numCache>
            </c:numRef>
          </c:val>
        </c:ser>
        <c:ser>
          <c:idx val="4"/>
          <c:order val="4"/>
          <c:cat>
            <c:strRef>
              <c:f>Foglio1!$A$91:$A$94</c:f>
              <c:strCache>
                <c:ptCount val="4"/>
                <c:pt idx="0">
                  <c:v>ALUNNI CHE AMANO STUDIARE</c:v>
                </c:pt>
                <c:pt idx="1">
                  <c:v>ALUNNI CHE SI STANCANO</c:v>
                </c:pt>
                <c:pt idx="2">
                  <c:v>ALUNNI CHE PREFERISCONO  LAVORARE DI GRUPPO</c:v>
                </c:pt>
                <c:pt idx="3">
                  <c:v>ALUNNI A CUI PIACE LAVORARE ANCHE  IN GRUPPO PER ALCUNE ORE</c:v>
                </c:pt>
              </c:strCache>
            </c:strRef>
          </c:cat>
          <c:val>
            <c:numRef>
              <c:f>Foglio1!$F$91:$F$94</c:f>
            </c:numRef>
          </c:val>
        </c:ser>
        <c:ser>
          <c:idx val="5"/>
          <c:order val="5"/>
          <c:cat>
            <c:strRef>
              <c:f>Foglio1!$A$91:$A$94</c:f>
              <c:strCache>
                <c:ptCount val="4"/>
                <c:pt idx="0">
                  <c:v>ALUNNI CHE AMANO STUDIARE</c:v>
                </c:pt>
                <c:pt idx="1">
                  <c:v>ALUNNI CHE SI STANCANO</c:v>
                </c:pt>
                <c:pt idx="2">
                  <c:v>ALUNNI CHE PREFERISCONO  LAVORARE DI GRUPPO</c:v>
                </c:pt>
                <c:pt idx="3">
                  <c:v>ALUNNI A CUI PIACE LAVORARE ANCHE  IN GRUPPO PER ALCUNE ORE</c:v>
                </c:pt>
              </c:strCache>
            </c:strRef>
          </c:cat>
          <c:val>
            <c:numRef>
              <c:f>Foglio1!$G$91:$G$94</c:f>
            </c:numRef>
          </c:val>
        </c:ser>
        <c:ser>
          <c:idx val="6"/>
          <c:order val="6"/>
          <c:cat>
            <c:strRef>
              <c:f>Foglio1!$A$91:$A$94</c:f>
              <c:strCache>
                <c:ptCount val="4"/>
                <c:pt idx="0">
                  <c:v>ALUNNI CHE AMANO STUDIARE</c:v>
                </c:pt>
                <c:pt idx="1">
                  <c:v>ALUNNI CHE SI STANCANO</c:v>
                </c:pt>
                <c:pt idx="2">
                  <c:v>ALUNNI CHE PREFERISCONO  LAVORARE DI GRUPPO</c:v>
                </c:pt>
                <c:pt idx="3">
                  <c:v>ALUNNI A CUI PIACE LAVORARE ANCHE  IN GRUPPO PER ALCUNE ORE</c:v>
                </c:pt>
              </c:strCache>
            </c:strRef>
          </c:cat>
          <c:val>
            <c:numRef>
              <c:f>Foglio1!$H$91:$H$94</c:f>
            </c:numRef>
          </c:val>
        </c:ser>
        <c:ser>
          <c:idx val="7"/>
          <c:order val="7"/>
          <c:spPr>
            <a:solidFill>
              <a:srgbClr val="92D050"/>
            </a:solidFill>
          </c:spPr>
          <c:dLbls>
            <c:showVal val="1"/>
          </c:dLbls>
          <c:cat>
            <c:strRef>
              <c:f>Foglio1!$A$91:$A$94</c:f>
              <c:strCache>
                <c:ptCount val="4"/>
                <c:pt idx="0">
                  <c:v>ALUNNI CHE AMANO STUDIARE</c:v>
                </c:pt>
                <c:pt idx="1">
                  <c:v>ALUNNI CHE SI STANCANO</c:v>
                </c:pt>
                <c:pt idx="2">
                  <c:v>ALUNNI CHE PREFERISCONO  LAVORARE DI GRUPPO</c:v>
                </c:pt>
                <c:pt idx="3">
                  <c:v>ALUNNI A CUI PIACE LAVORARE ANCHE  IN GRUPPO PER ALCUNE ORE</c:v>
                </c:pt>
              </c:strCache>
            </c:strRef>
          </c:cat>
          <c:val>
            <c:numRef>
              <c:f>Foglio1!$I$91:$I$94</c:f>
              <c:numCache>
                <c:formatCode>General</c:formatCode>
                <c:ptCount val="4"/>
                <c:pt idx="0">
                  <c:v>25</c:v>
                </c:pt>
                <c:pt idx="1">
                  <c:v>4</c:v>
                </c:pt>
                <c:pt idx="2">
                  <c:v>5</c:v>
                </c:pt>
                <c:pt idx="3">
                  <c:v>20</c:v>
                </c:pt>
              </c:numCache>
            </c:numRef>
          </c:val>
        </c:ser>
        <c:axId val="45435904"/>
        <c:axId val="45458176"/>
      </c:barChart>
      <c:catAx>
        <c:axId val="45435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aseline="0"/>
            </a:pPr>
            <a:endParaRPr lang="it-IT"/>
          </a:p>
        </c:txPr>
        <c:crossAx val="45458176"/>
        <c:crosses val="autoZero"/>
        <c:auto val="1"/>
        <c:lblAlgn val="ctr"/>
        <c:lblOffset val="100"/>
      </c:catAx>
      <c:valAx>
        <c:axId val="45458176"/>
        <c:scaling>
          <c:orientation val="minMax"/>
        </c:scaling>
        <c:axPos val="l"/>
        <c:majorGridlines/>
        <c:numFmt formatCode="General" sourceLinked="1"/>
        <c:tickLblPos val="nextTo"/>
        <c:crossAx val="45435904"/>
        <c:crosses val="autoZero"/>
        <c:crossBetween val="between"/>
      </c:valAx>
    </c:plotArea>
    <c:plotVisOnly val="1"/>
    <c:dispBlanksAs val="gap"/>
  </c:chart>
  <c:spPr>
    <a:gradFill>
      <a:gsLst>
        <a:gs pos="0">
          <a:srgbClr val="CCCCFF"/>
        </a:gs>
        <a:gs pos="17999">
          <a:srgbClr val="99CCFF"/>
        </a:gs>
        <a:gs pos="36000">
          <a:srgbClr val="9966FF"/>
        </a:gs>
        <a:gs pos="61000">
          <a:srgbClr val="CC99FF"/>
        </a:gs>
        <a:gs pos="82001">
          <a:srgbClr val="99CCFF"/>
        </a:gs>
        <a:gs pos="100000">
          <a:srgbClr val="CCCCFF"/>
        </a:gs>
      </a:gsLst>
      <a:lin ang="5400000" scaled="0"/>
    </a:gra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Foglio1!$I$113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rgbClr val="CC99FF"/>
            </a:solidFill>
          </c:spPr>
          <c:dLbls>
            <c:dLbl>
              <c:idx val="0"/>
              <c:layout/>
              <c:showVal val="1"/>
            </c:dLbl>
            <c:delete val="1"/>
          </c:dLbls>
          <c:cat>
            <c:strRef>
              <c:f>Foglio1!$A$114:$H$114</c:f>
              <c:strCache>
                <c:ptCount val="1"/>
                <c:pt idx="0">
                  <c:v>RICEVI AIUTO E SUPPORTO  DAI DOCENTI?</c:v>
                </c:pt>
              </c:strCache>
            </c:strRef>
          </c:cat>
          <c:val>
            <c:numRef>
              <c:f>Foglio1!$I$114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1"/>
          <c:order val="1"/>
          <c:tx>
            <c:strRef>
              <c:f>Foglio1!$J$113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Foglio1!$A$114:$H$114</c:f>
              <c:strCache>
                <c:ptCount val="1"/>
                <c:pt idx="0">
                  <c:v>RICEVI AIUTO E SUPPORTO  DAI DOCENTI?</c:v>
                </c:pt>
              </c:strCache>
            </c:strRef>
          </c:cat>
          <c:val>
            <c:numRef>
              <c:f>Foglio1!$J$114</c:f>
              <c:numCache>
                <c:formatCode>General</c:formatCode>
                <c:ptCount val="1"/>
              </c:numCache>
            </c:numRef>
          </c:val>
        </c:ser>
        <c:axId val="48023040"/>
        <c:axId val="48024576"/>
      </c:barChart>
      <c:catAx>
        <c:axId val="48023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48024576"/>
        <c:crosses val="autoZero"/>
        <c:auto val="1"/>
        <c:lblAlgn val="ctr"/>
        <c:lblOffset val="100"/>
      </c:catAx>
      <c:valAx>
        <c:axId val="48024576"/>
        <c:scaling>
          <c:orientation val="minMax"/>
        </c:scaling>
        <c:axPos val="l"/>
        <c:majorGridlines/>
        <c:numFmt formatCode="General" sourceLinked="1"/>
        <c:tickLblPos val="nextTo"/>
        <c:crossAx val="48023040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chemeClr val="bg1">
        <a:lumMod val="95000"/>
      </a:schemeClr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8"/>
  <c:chart>
    <c:plotArea>
      <c:layout/>
      <c:barChart>
        <c:barDir val="col"/>
        <c:grouping val="clustered"/>
        <c:ser>
          <c:idx val="0"/>
          <c:order val="0"/>
          <c:cat>
            <c:strRef>
              <c:f>Foglio1!$A$2:$A$17</c:f>
              <c:strCache>
                <c:ptCount val="16"/>
                <c:pt idx="0">
                  <c:v>incidenza positiva del progetto</c:v>
                </c:pt>
                <c:pt idx="1">
                  <c:v>incidenza in parte positiva del progetto</c:v>
                </c:pt>
                <c:pt idx="2">
                  <c:v>nessun cambiamento nel proprio figlio</c:v>
                </c:pt>
                <c:pt idx="3">
                  <c:v>mostra maggiore interesse per lo studio</c:v>
                </c:pt>
                <c:pt idx="4">
                  <c:v> viene più volentieri a scuola</c:v>
                </c:pt>
                <c:pt idx="5">
                  <c:v>approfondisce  lo studio a casa</c:v>
                </c:pt>
                <c:pt idx="6">
                  <c:v>racconta le esperienze fatte a scuola</c:v>
                </c:pt>
                <c:pt idx="7">
                  <c:v>non raconta le esperienze svolte a scuola</c:v>
                </c:pt>
                <c:pt idx="8">
                  <c:v>delusi dal progetto  per l'uso saltuario dei pc</c:v>
                </c:pt>
                <c:pt idx="9">
                  <c:v>delusi per non avere un pc per ogni alunno</c:v>
                </c:pt>
                <c:pt idx="10">
                  <c:v>delusi per l'inizio tardivo del progetto</c:v>
                </c:pt>
                <c:pt idx="11">
                  <c:v> desiderano essere coinvolti  attivamente nel progetto</c:v>
                </c:pt>
                <c:pt idx="12">
                  <c:v>favorevoli alle attività in rete</c:v>
                </c:pt>
                <c:pt idx="13">
                  <c:v>favorevoli alle uscite didattiche</c:v>
                </c:pt>
                <c:pt idx="14">
                  <c:v>compiti da svolgere a casa per mezzo dei PC</c:v>
                </c:pt>
                <c:pt idx="15">
                  <c:v>maggiore uso dei pc in classe</c:v>
                </c:pt>
              </c:strCache>
            </c:strRef>
          </c:cat>
          <c:val>
            <c:numRef>
              <c:f>Foglio1!$B$2:$B$17</c:f>
              <c:numCache>
                <c:formatCode>General</c:formatCode>
                <c:ptCount val="16"/>
              </c:numCache>
            </c:numRef>
          </c:val>
        </c:ser>
        <c:ser>
          <c:idx val="1"/>
          <c:order val="1"/>
          <c:cat>
            <c:strRef>
              <c:f>Foglio1!$A$2:$A$17</c:f>
              <c:strCache>
                <c:ptCount val="16"/>
                <c:pt idx="0">
                  <c:v>incidenza positiva del progetto</c:v>
                </c:pt>
                <c:pt idx="1">
                  <c:v>incidenza in parte positiva del progetto</c:v>
                </c:pt>
                <c:pt idx="2">
                  <c:v>nessun cambiamento nel proprio figlio</c:v>
                </c:pt>
                <c:pt idx="3">
                  <c:v>mostra maggiore interesse per lo studio</c:v>
                </c:pt>
                <c:pt idx="4">
                  <c:v> viene più volentieri a scuola</c:v>
                </c:pt>
                <c:pt idx="5">
                  <c:v>approfondisce  lo studio a casa</c:v>
                </c:pt>
                <c:pt idx="6">
                  <c:v>racconta le esperienze fatte a scuola</c:v>
                </c:pt>
                <c:pt idx="7">
                  <c:v>non raconta le esperienze svolte a scuola</c:v>
                </c:pt>
                <c:pt idx="8">
                  <c:v>delusi dal progetto  per l'uso saltuario dei pc</c:v>
                </c:pt>
                <c:pt idx="9">
                  <c:v>delusi per non avere un pc per ogni alunno</c:v>
                </c:pt>
                <c:pt idx="10">
                  <c:v>delusi per l'inizio tardivo del progetto</c:v>
                </c:pt>
                <c:pt idx="11">
                  <c:v> desiderano essere coinvolti  attivamente nel progetto</c:v>
                </c:pt>
                <c:pt idx="12">
                  <c:v>favorevoli alle attività in rete</c:v>
                </c:pt>
                <c:pt idx="13">
                  <c:v>favorevoli alle uscite didattiche</c:v>
                </c:pt>
                <c:pt idx="14">
                  <c:v>compiti da svolgere a casa per mezzo dei PC</c:v>
                </c:pt>
                <c:pt idx="15">
                  <c:v>maggiore uso dei pc in classe</c:v>
                </c:pt>
              </c:strCache>
            </c:strRef>
          </c:cat>
          <c:val>
            <c:numRef>
              <c:f>Foglio1!$C$2:$C$17</c:f>
              <c:numCache>
                <c:formatCode>General</c:formatCode>
                <c:ptCount val="16"/>
              </c:numCache>
            </c:numRef>
          </c:val>
        </c:ser>
        <c:ser>
          <c:idx val="2"/>
          <c:order val="2"/>
          <c:cat>
            <c:strRef>
              <c:f>Foglio1!$A$2:$A$17</c:f>
              <c:strCache>
                <c:ptCount val="16"/>
                <c:pt idx="0">
                  <c:v>incidenza positiva del progetto</c:v>
                </c:pt>
                <c:pt idx="1">
                  <c:v>incidenza in parte positiva del progetto</c:v>
                </c:pt>
                <c:pt idx="2">
                  <c:v>nessun cambiamento nel proprio figlio</c:v>
                </c:pt>
                <c:pt idx="3">
                  <c:v>mostra maggiore interesse per lo studio</c:v>
                </c:pt>
                <c:pt idx="4">
                  <c:v> viene più volentieri a scuola</c:v>
                </c:pt>
                <c:pt idx="5">
                  <c:v>approfondisce  lo studio a casa</c:v>
                </c:pt>
                <c:pt idx="6">
                  <c:v>racconta le esperienze fatte a scuola</c:v>
                </c:pt>
                <c:pt idx="7">
                  <c:v>non raconta le esperienze svolte a scuola</c:v>
                </c:pt>
                <c:pt idx="8">
                  <c:v>delusi dal progetto  per l'uso saltuario dei pc</c:v>
                </c:pt>
                <c:pt idx="9">
                  <c:v>delusi per non avere un pc per ogni alunno</c:v>
                </c:pt>
                <c:pt idx="10">
                  <c:v>delusi per l'inizio tardivo del progetto</c:v>
                </c:pt>
                <c:pt idx="11">
                  <c:v> desiderano essere coinvolti  attivamente nel progetto</c:v>
                </c:pt>
                <c:pt idx="12">
                  <c:v>favorevoli alle attività in rete</c:v>
                </c:pt>
                <c:pt idx="13">
                  <c:v>favorevoli alle uscite didattiche</c:v>
                </c:pt>
                <c:pt idx="14">
                  <c:v>compiti da svolgere a casa per mezzo dei PC</c:v>
                </c:pt>
                <c:pt idx="15">
                  <c:v>maggiore uso dei pc in classe</c:v>
                </c:pt>
              </c:strCache>
            </c:strRef>
          </c:cat>
          <c:val>
            <c:numRef>
              <c:f>Foglio1!$D$2:$D$17</c:f>
              <c:numCache>
                <c:formatCode>General</c:formatCode>
                <c:ptCount val="16"/>
              </c:numCache>
            </c:numRef>
          </c:val>
        </c:ser>
        <c:ser>
          <c:idx val="3"/>
          <c:order val="3"/>
          <c:cat>
            <c:strRef>
              <c:f>Foglio1!$A$2:$A$17</c:f>
              <c:strCache>
                <c:ptCount val="16"/>
                <c:pt idx="0">
                  <c:v>incidenza positiva del progetto</c:v>
                </c:pt>
                <c:pt idx="1">
                  <c:v>incidenza in parte positiva del progetto</c:v>
                </c:pt>
                <c:pt idx="2">
                  <c:v>nessun cambiamento nel proprio figlio</c:v>
                </c:pt>
                <c:pt idx="3">
                  <c:v>mostra maggiore interesse per lo studio</c:v>
                </c:pt>
                <c:pt idx="4">
                  <c:v> viene più volentieri a scuola</c:v>
                </c:pt>
                <c:pt idx="5">
                  <c:v>approfondisce  lo studio a casa</c:v>
                </c:pt>
                <c:pt idx="6">
                  <c:v>racconta le esperienze fatte a scuola</c:v>
                </c:pt>
                <c:pt idx="7">
                  <c:v>non raconta le esperienze svolte a scuola</c:v>
                </c:pt>
                <c:pt idx="8">
                  <c:v>delusi dal progetto  per l'uso saltuario dei pc</c:v>
                </c:pt>
                <c:pt idx="9">
                  <c:v>delusi per non avere un pc per ogni alunno</c:v>
                </c:pt>
                <c:pt idx="10">
                  <c:v>delusi per l'inizio tardivo del progetto</c:v>
                </c:pt>
                <c:pt idx="11">
                  <c:v> desiderano essere coinvolti  attivamente nel progetto</c:v>
                </c:pt>
                <c:pt idx="12">
                  <c:v>favorevoli alle attività in rete</c:v>
                </c:pt>
                <c:pt idx="13">
                  <c:v>favorevoli alle uscite didattiche</c:v>
                </c:pt>
                <c:pt idx="14">
                  <c:v>compiti da svolgere a casa per mezzo dei PC</c:v>
                </c:pt>
                <c:pt idx="15">
                  <c:v>maggiore uso dei pc in classe</c:v>
                </c:pt>
              </c:strCache>
            </c:strRef>
          </c:cat>
          <c:val>
            <c:numRef>
              <c:f>Foglio1!$E$2:$E$17</c:f>
              <c:numCache>
                <c:formatCode>General</c:formatCode>
                <c:ptCount val="16"/>
              </c:numCache>
            </c:numRef>
          </c:val>
        </c:ser>
        <c:ser>
          <c:idx val="4"/>
          <c:order val="4"/>
          <c:cat>
            <c:strRef>
              <c:f>Foglio1!$A$2:$A$17</c:f>
              <c:strCache>
                <c:ptCount val="16"/>
                <c:pt idx="0">
                  <c:v>incidenza positiva del progetto</c:v>
                </c:pt>
                <c:pt idx="1">
                  <c:v>incidenza in parte positiva del progetto</c:v>
                </c:pt>
                <c:pt idx="2">
                  <c:v>nessun cambiamento nel proprio figlio</c:v>
                </c:pt>
                <c:pt idx="3">
                  <c:v>mostra maggiore interesse per lo studio</c:v>
                </c:pt>
                <c:pt idx="4">
                  <c:v> viene più volentieri a scuola</c:v>
                </c:pt>
                <c:pt idx="5">
                  <c:v>approfondisce  lo studio a casa</c:v>
                </c:pt>
                <c:pt idx="6">
                  <c:v>racconta le esperienze fatte a scuola</c:v>
                </c:pt>
                <c:pt idx="7">
                  <c:v>non raconta le esperienze svolte a scuola</c:v>
                </c:pt>
                <c:pt idx="8">
                  <c:v>delusi dal progetto  per l'uso saltuario dei pc</c:v>
                </c:pt>
                <c:pt idx="9">
                  <c:v>delusi per non avere un pc per ogni alunno</c:v>
                </c:pt>
                <c:pt idx="10">
                  <c:v>delusi per l'inizio tardivo del progetto</c:v>
                </c:pt>
                <c:pt idx="11">
                  <c:v> desiderano essere coinvolti  attivamente nel progetto</c:v>
                </c:pt>
                <c:pt idx="12">
                  <c:v>favorevoli alle attività in rete</c:v>
                </c:pt>
                <c:pt idx="13">
                  <c:v>favorevoli alle uscite didattiche</c:v>
                </c:pt>
                <c:pt idx="14">
                  <c:v>compiti da svolgere a casa per mezzo dei PC</c:v>
                </c:pt>
                <c:pt idx="15">
                  <c:v>maggiore uso dei pc in classe</c:v>
                </c:pt>
              </c:strCache>
            </c:strRef>
          </c:cat>
          <c:val>
            <c:numRef>
              <c:f>Foglio1!$F$2:$F$17</c:f>
              <c:numCache>
                <c:formatCode>General</c:formatCode>
                <c:ptCount val="16"/>
              </c:numCache>
            </c:numRef>
          </c:val>
        </c:ser>
        <c:ser>
          <c:idx val="5"/>
          <c:order val="5"/>
          <c:cat>
            <c:strRef>
              <c:f>Foglio1!$A$2:$A$17</c:f>
              <c:strCache>
                <c:ptCount val="16"/>
                <c:pt idx="0">
                  <c:v>incidenza positiva del progetto</c:v>
                </c:pt>
                <c:pt idx="1">
                  <c:v>incidenza in parte positiva del progetto</c:v>
                </c:pt>
                <c:pt idx="2">
                  <c:v>nessun cambiamento nel proprio figlio</c:v>
                </c:pt>
                <c:pt idx="3">
                  <c:v>mostra maggiore interesse per lo studio</c:v>
                </c:pt>
                <c:pt idx="4">
                  <c:v> viene più volentieri a scuola</c:v>
                </c:pt>
                <c:pt idx="5">
                  <c:v>approfondisce  lo studio a casa</c:v>
                </c:pt>
                <c:pt idx="6">
                  <c:v>racconta le esperienze fatte a scuola</c:v>
                </c:pt>
                <c:pt idx="7">
                  <c:v>non raconta le esperienze svolte a scuola</c:v>
                </c:pt>
                <c:pt idx="8">
                  <c:v>delusi dal progetto  per l'uso saltuario dei pc</c:v>
                </c:pt>
                <c:pt idx="9">
                  <c:v>delusi per non avere un pc per ogni alunno</c:v>
                </c:pt>
                <c:pt idx="10">
                  <c:v>delusi per l'inizio tardivo del progetto</c:v>
                </c:pt>
                <c:pt idx="11">
                  <c:v> desiderano essere coinvolti  attivamente nel progetto</c:v>
                </c:pt>
                <c:pt idx="12">
                  <c:v>favorevoli alle attività in rete</c:v>
                </c:pt>
                <c:pt idx="13">
                  <c:v>favorevoli alle uscite didattiche</c:v>
                </c:pt>
                <c:pt idx="14">
                  <c:v>compiti da svolgere a casa per mezzo dei PC</c:v>
                </c:pt>
                <c:pt idx="15">
                  <c:v>maggiore uso dei pc in classe</c:v>
                </c:pt>
              </c:strCache>
            </c:strRef>
          </c:cat>
          <c:val>
            <c:numRef>
              <c:f>Foglio1!$G$2:$G$17</c:f>
              <c:numCache>
                <c:formatCode>General</c:formatCode>
                <c:ptCount val="16"/>
              </c:numCache>
            </c:numRef>
          </c:val>
        </c:ser>
        <c:ser>
          <c:idx val="6"/>
          <c:order val="6"/>
          <c:cat>
            <c:strRef>
              <c:f>Foglio1!$A$2:$A$17</c:f>
              <c:strCache>
                <c:ptCount val="16"/>
                <c:pt idx="0">
                  <c:v>incidenza positiva del progetto</c:v>
                </c:pt>
                <c:pt idx="1">
                  <c:v>incidenza in parte positiva del progetto</c:v>
                </c:pt>
                <c:pt idx="2">
                  <c:v>nessun cambiamento nel proprio figlio</c:v>
                </c:pt>
                <c:pt idx="3">
                  <c:v>mostra maggiore interesse per lo studio</c:v>
                </c:pt>
                <c:pt idx="4">
                  <c:v> viene più volentieri a scuola</c:v>
                </c:pt>
                <c:pt idx="5">
                  <c:v>approfondisce  lo studio a casa</c:v>
                </c:pt>
                <c:pt idx="6">
                  <c:v>racconta le esperienze fatte a scuola</c:v>
                </c:pt>
                <c:pt idx="7">
                  <c:v>non raconta le esperienze svolte a scuola</c:v>
                </c:pt>
                <c:pt idx="8">
                  <c:v>delusi dal progetto  per l'uso saltuario dei pc</c:v>
                </c:pt>
                <c:pt idx="9">
                  <c:v>delusi per non avere un pc per ogni alunno</c:v>
                </c:pt>
                <c:pt idx="10">
                  <c:v>delusi per l'inizio tardivo del progetto</c:v>
                </c:pt>
                <c:pt idx="11">
                  <c:v> desiderano essere coinvolti  attivamente nel progetto</c:v>
                </c:pt>
                <c:pt idx="12">
                  <c:v>favorevoli alle attività in rete</c:v>
                </c:pt>
                <c:pt idx="13">
                  <c:v>favorevoli alle uscite didattiche</c:v>
                </c:pt>
                <c:pt idx="14">
                  <c:v>compiti da svolgere a casa per mezzo dei PC</c:v>
                </c:pt>
                <c:pt idx="15">
                  <c:v>maggiore uso dei pc in classe</c:v>
                </c:pt>
              </c:strCache>
            </c:strRef>
          </c:cat>
          <c:val>
            <c:numRef>
              <c:f>Foglio1!$H$2:$H$17</c:f>
              <c:numCache>
                <c:formatCode>General</c:formatCode>
                <c:ptCount val="16"/>
              </c:numCache>
            </c:numRef>
          </c:val>
        </c:ser>
        <c:ser>
          <c:idx val="7"/>
          <c:order val="7"/>
          <c:spPr>
            <a:ln w="107950" cmpd="sng">
              <a:solidFill>
                <a:srgbClr val="00B050"/>
              </a:solidFill>
              <a:bevel/>
            </a:ln>
          </c:spPr>
          <c:dLbls>
            <c:showVal val="1"/>
          </c:dLbls>
          <c:cat>
            <c:strRef>
              <c:f>Foglio1!$A$2:$A$17</c:f>
              <c:strCache>
                <c:ptCount val="16"/>
                <c:pt idx="0">
                  <c:v>incidenza positiva del progetto</c:v>
                </c:pt>
                <c:pt idx="1">
                  <c:v>incidenza in parte positiva del progetto</c:v>
                </c:pt>
                <c:pt idx="2">
                  <c:v>nessun cambiamento nel proprio figlio</c:v>
                </c:pt>
                <c:pt idx="3">
                  <c:v>mostra maggiore interesse per lo studio</c:v>
                </c:pt>
                <c:pt idx="4">
                  <c:v> viene più volentieri a scuola</c:v>
                </c:pt>
                <c:pt idx="5">
                  <c:v>approfondisce  lo studio a casa</c:v>
                </c:pt>
                <c:pt idx="6">
                  <c:v>racconta le esperienze fatte a scuola</c:v>
                </c:pt>
                <c:pt idx="7">
                  <c:v>non raconta le esperienze svolte a scuola</c:v>
                </c:pt>
                <c:pt idx="8">
                  <c:v>delusi dal progetto  per l'uso saltuario dei pc</c:v>
                </c:pt>
                <c:pt idx="9">
                  <c:v>delusi per non avere un pc per ogni alunno</c:v>
                </c:pt>
                <c:pt idx="10">
                  <c:v>delusi per l'inizio tardivo del progetto</c:v>
                </c:pt>
                <c:pt idx="11">
                  <c:v> desiderano essere coinvolti  attivamente nel progetto</c:v>
                </c:pt>
                <c:pt idx="12">
                  <c:v>favorevoli alle attività in rete</c:v>
                </c:pt>
                <c:pt idx="13">
                  <c:v>favorevoli alle uscite didattiche</c:v>
                </c:pt>
                <c:pt idx="14">
                  <c:v>compiti da svolgere a casa per mezzo dei PC</c:v>
                </c:pt>
                <c:pt idx="15">
                  <c:v>maggiore uso dei pc in classe</c:v>
                </c:pt>
              </c:strCache>
            </c:strRef>
          </c:cat>
          <c:val>
            <c:numRef>
              <c:f>Foglio1!$I$2:$I$17</c:f>
              <c:numCache>
                <c:formatCode>General</c:formatCode>
                <c:ptCount val="16"/>
                <c:pt idx="0">
                  <c:v>15</c:v>
                </c:pt>
                <c:pt idx="1">
                  <c:v>7</c:v>
                </c:pt>
                <c:pt idx="2">
                  <c:v>3</c:v>
                </c:pt>
                <c:pt idx="3">
                  <c:v>15</c:v>
                </c:pt>
                <c:pt idx="4">
                  <c:v>4</c:v>
                </c:pt>
                <c:pt idx="5">
                  <c:v>15</c:v>
                </c:pt>
                <c:pt idx="6">
                  <c:v>18</c:v>
                </c:pt>
                <c:pt idx="7">
                  <c:v>2</c:v>
                </c:pt>
                <c:pt idx="8">
                  <c:v>5</c:v>
                </c:pt>
                <c:pt idx="9">
                  <c:v>2</c:v>
                </c:pt>
                <c:pt idx="10">
                  <c:v>8</c:v>
                </c:pt>
                <c:pt idx="11">
                  <c:v>8</c:v>
                </c:pt>
                <c:pt idx="12">
                  <c:v>25</c:v>
                </c:pt>
                <c:pt idx="13">
                  <c:v>25</c:v>
                </c:pt>
                <c:pt idx="14">
                  <c:v>2</c:v>
                </c:pt>
                <c:pt idx="15">
                  <c:v>3</c:v>
                </c:pt>
              </c:numCache>
            </c:numRef>
          </c:val>
        </c:ser>
        <c:gapWidth val="96"/>
        <c:axId val="102980224"/>
        <c:axId val="103006592"/>
      </c:barChart>
      <c:catAx>
        <c:axId val="102980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103006592"/>
        <c:crosses val="autoZero"/>
        <c:auto val="1"/>
        <c:lblAlgn val="ctr"/>
        <c:lblOffset val="300"/>
      </c:catAx>
      <c:valAx>
        <c:axId val="103006592"/>
        <c:scaling>
          <c:orientation val="minMax"/>
        </c:scaling>
        <c:axPos val="l"/>
        <c:majorGridlines/>
        <c:numFmt formatCode="General" sourceLinked="1"/>
        <c:tickLblPos val="nextTo"/>
        <c:crossAx val="102980224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411D9-227C-4BF8-9FCA-F88AB726941E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7784C-E027-4793-8F5F-FF6EDF45591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411D9-227C-4BF8-9FCA-F88AB726941E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7784C-E027-4793-8F5F-FF6EDF4559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411D9-227C-4BF8-9FCA-F88AB726941E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7784C-E027-4793-8F5F-FF6EDF4559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411D9-227C-4BF8-9FCA-F88AB726941E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7784C-E027-4793-8F5F-FF6EDF4559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411D9-227C-4BF8-9FCA-F88AB726941E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7784C-E027-4793-8F5F-FF6EDF45591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411D9-227C-4BF8-9FCA-F88AB726941E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7784C-E027-4793-8F5F-FF6EDF4559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411D9-227C-4BF8-9FCA-F88AB726941E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7784C-E027-4793-8F5F-FF6EDF4559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411D9-227C-4BF8-9FCA-F88AB726941E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7784C-E027-4793-8F5F-FF6EDF4559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411D9-227C-4BF8-9FCA-F88AB726941E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7784C-E027-4793-8F5F-FF6EDF45591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411D9-227C-4BF8-9FCA-F88AB726941E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7784C-E027-4793-8F5F-FF6EDF4559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B411D9-227C-4BF8-9FCA-F88AB726941E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7784C-E027-4793-8F5F-FF6EDF45591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B411D9-227C-4BF8-9FCA-F88AB726941E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87784C-E027-4793-8F5F-FF6EDF45591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47156" y="4005064"/>
            <a:ext cx="7093296" cy="2554545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DATI RELATIVI </a:t>
            </a:r>
          </a:p>
          <a:p>
            <a:pPr algn="ctr"/>
            <a:r>
              <a:rPr lang="it-IT" sz="3200" dirty="0" smtClean="0"/>
              <a:t>AI QUESTIONARI DI GRADIMENTO DEL PROGETTO CL@SSE 2.0 SOMMINISTRATI </a:t>
            </a:r>
          </a:p>
          <a:p>
            <a:pPr algn="ctr"/>
            <a:r>
              <a:rPr lang="it-IT" sz="3200" dirty="0" smtClean="0"/>
              <a:t>AGLI ALUNNI.</a:t>
            </a:r>
            <a:endParaRPr lang="it-IT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332656"/>
            <a:ext cx="81003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MONITORAGGIO SUL GRADIMENTO </a:t>
            </a:r>
          </a:p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DEL</a:t>
            </a:r>
          </a:p>
          <a:p>
            <a:pPr algn="ctr"/>
            <a:r>
              <a:rPr lang="it-IT" sz="2800" b="1" dirty="0" smtClean="0">
                <a:solidFill>
                  <a:srgbClr val="6600CC"/>
                </a:solidFill>
              </a:rPr>
              <a:t>PROGETTO CL@SSE 2.0</a:t>
            </a:r>
          </a:p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CLASSE IV  D SCUOLA PRIMARIA</a:t>
            </a:r>
          </a:p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« LUIGI CAPUANA»</a:t>
            </a:r>
          </a:p>
          <a:p>
            <a:pPr algn="ctr"/>
            <a:r>
              <a:rPr lang="it-IT" sz="2800" b="1" dirty="0" smtClean="0">
                <a:solidFill>
                  <a:srgbClr val="6600CC"/>
                </a:solidFill>
              </a:rPr>
              <a:t>1° ISTITUTO COMPRENSIVO «CESAREO»</a:t>
            </a:r>
          </a:p>
          <a:p>
            <a:pPr algn="ctr"/>
            <a:r>
              <a:rPr lang="it-IT" sz="2800" b="1" dirty="0" smtClean="0">
                <a:solidFill>
                  <a:srgbClr val="6600CC"/>
                </a:solidFill>
              </a:rPr>
              <a:t>DI S.AGATA MILITELLO</a:t>
            </a:r>
          </a:p>
          <a:p>
            <a:pPr algn="ctr"/>
            <a:endParaRPr lang="it-I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91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42131" y="2095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COSA E’ CAMBIATO CON L’INTRODUZIONE DELLE TECNOLOGIE NELLA </a:t>
            </a:r>
            <a:r>
              <a:rPr lang="it-IT" smtClean="0"/>
              <a:t>DIDATTICA QUOTIDIANA PER GLI ALUNNI?</a:t>
            </a:r>
            <a:endParaRPr lang="it-IT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40754246"/>
              </p:ext>
            </p:extLst>
          </p:nvPr>
        </p:nvGraphicFramePr>
        <p:xfrm>
          <a:off x="1043608" y="1296851"/>
          <a:ext cx="7776864" cy="5158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100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ATTIVITA’ PIU’ GRADITE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45890469"/>
              </p:ext>
            </p:extLst>
          </p:nvPr>
        </p:nvGraphicFramePr>
        <p:xfrm>
          <a:off x="971600" y="1196752"/>
          <a:ext cx="81724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0986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REGOLE NECESSARIE PER LAVORARE IN GRUPPO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74605534"/>
              </p:ext>
            </p:extLst>
          </p:nvPr>
        </p:nvGraphicFramePr>
        <p:xfrm>
          <a:off x="1115616" y="1340775"/>
          <a:ext cx="7848871" cy="5517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8871"/>
              </a:tblGrid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SAPER COMUNICARE CON GLI ALTRI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STARE ATTENTO E CONCENTRATO DURANTE IL LAVORO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PORTARE A TERMINE IL LAVORO E  GLI IMPEGNI ASSUNTI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LAVORARE IN SILENZIO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DARE IL PROPRIO CONTRIBUTO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RIFLETTERE SUGLI ERRORI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CHIEDERE AIUTO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COLLABORARE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NON CRITICARE LE IDEE E IL LAVORO DEGLI ALTRI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ACCETTARE I CONSIGLI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METTERSI D'ACCORDO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ASPETTARE IL PROPRIO TURNO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NON FARE TUTTO DA SOLO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LAVORARE IN SQUADRA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  <a:tr h="36781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NON VANTARSI E NON CRITICARE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9072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0615181"/>
              </p:ext>
            </p:extLst>
          </p:nvPr>
        </p:nvGraphicFramePr>
        <p:xfrm>
          <a:off x="971600" y="0"/>
          <a:ext cx="79928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416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11164792"/>
              </p:ext>
            </p:extLst>
          </p:nvPr>
        </p:nvGraphicFramePr>
        <p:xfrm>
          <a:off x="1115616" y="461665"/>
          <a:ext cx="8028384" cy="6207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827584" y="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RAPPORTO ALUNNI E STUDIO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23290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RAPPORTO ALUNNI DOCENTI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23761055"/>
              </p:ext>
            </p:extLst>
          </p:nvPr>
        </p:nvGraphicFramePr>
        <p:xfrm>
          <a:off x="1043608" y="1580487"/>
          <a:ext cx="81003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275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206084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MONITORAGGIO QUESTIONARIO GENITORI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147637" y="188640"/>
          <a:ext cx="8848726" cy="6076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156</Words>
  <Application>Microsoft Office PowerPoint</Application>
  <PresentationFormat>Presentazione su schermo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Solstizio</vt:lpstr>
      <vt:lpstr>Diapositiva 1</vt:lpstr>
      <vt:lpstr>Diapositiva 2</vt:lpstr>
      <vt:lpstr>LE ATTIVITA’ PIU’ GRADITE</vt:lpstr>
      <vt:lpstr>LE REGOLE NECESSARIE PER LAVORARE IN GRUPPO</vt:lpstr>
      <vt:lpstr>Diapositiva 5</vt:lpstr>
      <vt:lpstr>Diapositiva 6</vt:lpstr>
      <vt:lpstr>RAPPORTO ALUNNI DOCENTI</vt:lpstr>
      <vt:lpstr>MONITORAGGIO QUESTIONARIO GENITORI</vt:lpstr>
      <vt:lpstr>Diapositiva 9</vt:lpstr>
    </vt:vector>
  </TitlesOfParts>
  <Company>Microloft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Bill Gates</dc:creator>
  <cp:lastModifiedBy>lina</cp:lastModifiedBy>
  <cp:revision>5</cp:revision>
  <dcterms:created xsi:type="dcterms:W3CDTF">2012-04-08T15:08:07Z</dcterms:created>
  <dcterms:modified xsi:type="dcterms:W3CDTF">2012-04-16T20:08:25Z</dcterms:modified>
</cp:coreProperties>
</file>