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66"/>
    <a:srgbClr val="FF9900"/>
    <a:srgbClr val="CC00FF"/>
    <a:srgbClr val="FF33CC"/>
    <a:srgbClr val="FFFFFF"/>
    <a:srgbClr val="FFCCFF"/>
    <a:srgbClr val="C65BDB"/>
    <a:srgbClr val="C9379F"/>
    <a:srgbClr val="B8E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52265-978A-4E5A-8358-E0F59A1C8513}" type="datetimeFigureOut">
              <a:rPr lang="it-IT" smtClean="0"/>
              <a:t>10/05/2012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D23E1-22A2-4882-912D-4A72AC3BE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77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D23E1-22A2-4882-912D-4A72AC3BEA4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921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D23E1-22A2-4882-912D-4A72AC3BEA4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74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B276-492F-456E-A16A-69DEC9C59718}" type="datetimeFigureOut">
              <a:rPr lang="it-IT" smtClean="0"/>
              <a:t>10/05/2012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8BCA-3C20-4D8D-BD72-CC511C0FE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20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B276-492F-456E-A16A-69DEC9C59718}" type="datetimeFigureOut">
              <a:rPr lang="it-IT" smtClean="0"/>
              <a:t>10/05/2012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8BCA-3C20-4D8D-BD72-CC511C0FE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63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B276-492F-456E-A16A-69DEC9C59718}" type="datetimeFigureOut">
              <a:rPr lang="it-IT" smtClean="0"/>
              <a:t>10/05/2012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8BCA-3C20-4D8D-BD72-CC511C0FE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27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B276-492F-456E-A16A-69DEC9C59718}" type="datetimeFigureOut">
              <a:rPr lang="it-IT" smtClean="0"/>
              <a:t>10/05/2012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8BCA-3C20-4D8D-BD72-CC511C0FE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185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B276-492F-456E-A16A-69DEC9C59718}" type="datetimeFigureOut">
              <a:rPr lang="it-IT" smtClean="0"/>
              <a:t>10/05/2012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8BCA-3C20-4D8D-BD72-CC511C0FE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411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B276-492F-456E-A16A-69DEC9C59718}" type="datetimeFigureOut">
              <a:rPr lang="it-IT" smtClean="0"/>
              <a:t>10/05/2012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8BCA-3C20-4D8D-BD72-CC511C0FE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222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B276-492F-456E-A16A-69DEC9C59718}" type="datetimeFigureOut">
              <a:rPr lang="it-IT" smtClean="0"/>
              <a:t>10/05/2012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8BCA-3C20-4D8D-BD72-CC511C0FE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56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B276-492F-456E-A16A-69DEC9C59718}" type="datetimeFigureOut">
              <a:rPr lang="it-IT" smtClean="0"/>
              <a:t>10/05/2012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8BCA-3C20-4D8D-BD72-CC511C0FE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26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B276-492F-456E-A16A-69DEC9C59718}" type="datetimeFigureOut">
              <a:rPr lang="it-IT" smtClean="0"/>
              <a:t>10/05/2012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8BCA-3C20-4D8D-BD72-CC511C0FE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5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B276-492F-456E-A16A-69DEC9C59718}" type="datetimeFigureOut">
              <a:rPr lang="it-IT" smtClean="0"/>
              <a:t>10/05/2012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8BCA-3C20-4D8D-BD72-CC511C0FE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217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B276-492F-456E-A16A-69DEC9C59718}" type="datetimeFigureOut">
              <a:rPr lang="it-IT" smtClean="0"/>
              <a:t>10/05/2012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8BCA-3C20-4D8D-BD72-CC511C0FE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140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FF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BB276-492F-456E-A16A-69DEC9C59718}" type="datetimeFigureOut">
              <a:rPr lang="it-IT" smtClean="0"/>
              <a:t>10/05/2012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E8BCA-3C20-4D8D-BD72-CC511C0FE3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55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lumMod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07704" y="2708920"/>
            <a:ext cx="4896544" cy="16561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>
                <a:solidFill>
                  <a:srgbClr val="FF0066"/>
                </a:solidFill>
              </a:rPr>
              <a:t>Conosciamo il</a:t>
            </a:r>
          </a:p>
          <a:p>
            <a:r>
              <a:rPr lang="it-IT" dirty="0">
                <a:solidFill>
                  <a:srgbClr val="FF0066"/>
                </a:solidFill>
              </a:rPr>
              <a:t>p</a:t>
            </a:r>
            <a:r>
              <a:rPr lang="it-IT" dirty="0" smtClean="0">
                <a:solidFill>
                  <a:srgbClr val="FF0066"/>
                </a:solidFill>
              </a:rPr>
              <a:t>roprio territorio</a:t>
            </a:r>
            <a:endParaRPr lang="it-IT" dirty="0">
              <a:solidFill>
                <a:srgbClr val="FF0066"/>
              </a:solidFill>
            </a:endParaRPr>
          </a:p>
        </p:txBody>
      </p:sp>
      <p:cxnSp>
        <p:nvCxnSpPr>
          <p:cNvPr id="6" name="Connettore 2 5"/>
          <p:cNvCxnSpPr>
            <a:stCxn id="3" idx="0"/>
          </p:cNvCxnSpPr>
          <p:nvPr/>
        </p:nvCxnSpPr>
        <p:spPr>
          <a:xfrm flipV="1">
            <a:off x="4355976" y="206084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3337934" y="1340767"/>
            <a:ext cx="1969368" cy="66153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3399FF"/>
                </a:solidFill>
                <a:hlinkClick r:id="rId3" action="ppaction://hlinksldjump"/>
              </a:rPr>
              <a:t>Italiano</a:t>
            </a:r>
            <a:endParaRPr lang="it-IT" sz="2000" dirty="0">
              <a:solidFill>
                <a:srgbClr val="3399FF"/>
              </a:solidFill>
            </a:endParaRPr>
          </a:p>
        </p:txBody>
      </p:sp>
      <p:cxnSp>
        <p:nvCxnSpPr>
          <p:cNvPr id="9" name="Connettore 2 8"/>
          <p:cNvCxnSpPr/>
          <p:nvPr/>
        </p:nvCxnSpPr>
        <p:spPr>
          <a:xfrm flipH="1" flipV="1">
            <a:off x="1763688" y="2384884"/>
            <a:ext cx="144015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arrotondato 16"/>
          <p:cNvSpPr/>
          <p:nvPr/>
        </p:nvSpPr>
        <p:spPr>
          <a:xfrm>
            <a:off x="410281" y="1882641"/>
            <a:ext cx="1353407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9900"/>
                </a:solidFill>
              </a:rPr>
              <a:t>S</a:t>
            </a:r>
            <a:r>
              <a:rPr lang="it-IT" dirty="0" smtClean="0">
                <a:solidFill>
                  <a:srgbClr val="FF9900"/>
                </a:solidFill>
              </a:rPr>
              <a:t>toria</a:t>
            </a:r>
            <a:endParaRPr lang="it-IT" dirty="0">
              <a:solidFill>
                <a:srgbClr val="FF9900"/>
              </a:solidFill>
            </a:endParaRPr>
          </a:p>
        </p:txBody>
      </p:sp>
      <p:cxnSp>
        <p:nvCxnSpPr>
          <p:cNvPr id="19" name="Connettore 2 18"/>
          <p:cNvCxnSpPr/>
          <p:nvPr/>
        </p:nvCxnSpPr>
        <p:spPr>
          <a:xfrm flipV="1">
            <a:off x="6821969" y="2384884"/>
            <a:ext cx="414327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arrotondato 19"/>
          <p:cNvSpPr/>
          <p:nvPr/>
        </p:nvSpPr>
        <p:spPr>
          <a:xfrm>
            <a:off x="7223751" y="1749885"/>
            <a:ext cx="1440160" cy="6219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Geografia</a:t>
            </a:r>
            <a:endParaRPr lang="it-IT" dirty="0">
              <a:solidFill>
                <a:srgbClr val="00B050"/>
              </a:solidFill>
            </a:endParaRPr>
          </a:p>
        </p:txBody>
      </p:sp>
      <p:cxnSp>
        <p:nvCxnSpPr>
          <p:cNvPr id="22" name="Connettore 2 21"/>
          <p:cNvCxnSpPr>
            <a:stCxn id="3" idx="2"/>
          </p:cNvCxnSpPr>
          <p:nvPr/>
        </p:nvCxnSpPr>
        <p:spPr>
          <a:xfrm>
            <a:off x="4355976" y="436510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e 23"/>
          <p:cNvSpPr/>
          <p:nvPr/>
        </p:nvSpPr>
        <p:spPr>
          <a:xfrm>
            <a:off x="3341576" y="5136101"/>
            <a:ext cx="2028800" cy="6517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CC0000"/>
                </a:solidFill>
              </a:rPr>
              <a:t>Matematica</a:t>
            </a:r>
            <a:endParaRPr lang="it-IT" dirty="0">
              <a:solidFill>
                <a:srgbClr val="CC0000"/>
              </a:solidFill>
            </a:endParaRPr>
          </a:p>
        </p:txBody>
      </p:sp>
      <p:cxnSp>
        <p:nvCxnSpPr>
          <p:cNvPr id="35" name="Connettore 2 34"/>
          <p:cNvCxnSpPr>
            <a:stCxn id="3" idx="1"/>
          </p:cNvCxnSpPr>
          <p:nvPr/>
        </p:nvCxnSpPr>
        <p:spPr>
          <a:xfrm flipH="1">
            <a:off x="1619672" y="35370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stCxn id="3" idx="3"/>
          </p:cNvCxnSpPr>
          <p:nvPr/>
        </p:nvCxnSpPr>
        <p:spPr>
          <a:xfrm>
            <a:off x="6804248" y="3537012"/>
            <a:ext cx="2248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>
            <a:off x="6821969" y="4401852"/>
            <a:ext cx="414327" cy="255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aborazione alternativa 40"/>
          <p:cNvSpPr/>
          <p:nvPr/>
        </p:nvSpPr>
        <p:spPr>
          <a:xfrm>
            <a:off x="7236295" y="4532899"/>
            <a:ext cx="1427615" cy="77999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70C0"/>
                </a:solidFill>
              </a:rPr>
              <a:t>Arte e</a:t>
            </a:r>
          </a:p>
          <a:p>
            <a:pPr algn="ctr"/>
            <a:r>
              <a:rPr lang="it-IT" dirty="0" smtClean="0">
                <a:solidFill>
                  <a:srgbClr val="0070C0"/>
                </a:solidFill>
              </a:rPr>
              <a:t>immagine</a:t>
            </a:r>
            <a:endParaRPr lang="it-IT" dirty="0">
              <a:solidFill>
                <a:srgbClr val="0070C0"/>
              </a:solidFill>
            </a:endParaRPr>
          </a:p>
        </p:txBody>
      </p:sp>
      <p:cxnSp>
        <p:nvCxnSpPr>
          <p:cNvPr id="43" name="Connettore 2 42"/>
          <p:cNvCxnSpPr/>
          <p:nvPr/>
        </p:nvCxnSpPr>
        <p:spPr>
          <a:xfrm flipH="1">
            <a:off x="1619672" y="4401852"/>
            <a:ext cx="288031" cy="2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aborazione alternativa 45"/>
          <p:cNvSpPr/>
          <p:nvPr/>
        </p:nvSpPr>
        <p:spPr>
          <a:xfrm>
            <a:off x="338273" y="4678791"/>
            <a:ext cx="1425414" cy="478401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3399FF"/>
                </a:solidFill>
              </a:rPr>
              <a:t>S</a:t>
            </a:r>
            <a:r>
              <a:rPr lang="it-IT" dirty="0" smtClean="0">
                <a:solidFill>
                  <a:srgbClr val="3399FF"/>
                </a:solidFill>
              </a:rPr>
              <a:t>cienze</a:t>
            </a:r>
            <a:endParaRPr lang="it-IT" dirty="0">
              <a:solidFill>
                <a:srgbClr val="3399FF"/>
              </a:solidFill>
            </a:endParaRPr>
          </a:p>
        </p:txBody>
      </p:sp>
      <p:sp>
        <p:nvSpPr>
          <p:cNvPr id="49" name="Pentagono regolare 48"/>
          <p:cNvSpPr/>
          <p:nvPr/>
        </p:nvSpPr>
        <p:spPr>
          <a:xfrm>
            <a:off x="7029132" y="3079812"/>
            <a:ext cx="1359292" cy="914400"/>
          </a:xfrm>
          <a:prstGeom prst="pentagon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Inglese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52" name="Pentagono regolare 51"/>
          <p:cNvSpPr/>
          <p:nvPr/>
        </p:nvSpPr>
        <p:spPr>
          <a:xfrm>
            <a:off x="-129449" y="3053381"/>
            <a:ext cx="1749121" cy="914400"/>
          </a:xfrm>
          <a:prstGeom prst="pent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Religione</a:t>
            </a:r>
            <a:endParaRPr lang="it-IT" dirty="0">
              <a:solidFill>
                <a:srgbClr val="FFFF00"/>
              </a:solidFill>
            </a:endParaRPr>
          </a:p>
        </p:txBody>
      </p:sp>
      <p:cxnSp>
        <p:nvCxnSpPr>
          <p:cNvPr id="53" name="Connettore 2 52"/>
          <p:cNvCxnSpPr/>
          <p:nvPr/>
        </p:nvCxnSpPr>
        <p:spPr>
          <a:xfrm>
            <a:off x="2744982" y="4373770"/>
            <a:ext cx="0" cy="1719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>
            <a:off x="6156176" y="4401852"/>
            <a:ext cx="0" cy="15474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tangolo 55"/>
          <p:cNvSpPr/>
          <p:nvPr/>
        </p:nvSpPr>
        <p:spPr>
          <a:xfrm>
            <a:off x="5469885" y="5835011"/>
            <a:ext cx="1372582" cy="9087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Scienze</a:t>
            </a:r>
          </a:p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motoria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Rettangolo 59"/>
          <p:cNvSpPr/>
          <p:nvPr/>
        </p:nvSpPr>
        <p:spPr>
          <a:xfrm>
            <a:off x="2106143" y="5787883"/>
            <a:ext cx="1235433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Musica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34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PITTORE : NINO SANTOMARCO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23528" y="1196752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 </a:t>
            </a:r>
            <a:r>
              <a:rPr lang="it-IT" dirty="0" smtClean="0"/>
              <a:t>Bibliografia: Nato  </a:t>
            </a:r>
            <a:r>
              <a:rPr lang="it-IT" dirty="0"/>
              <a:t>il 19 Febbraio </a:t>
            </a:r>
            <a:r>
              <a:rPr lang="it-IT" dirty="0" smtClean="0"/>
              <a:t>1945  a Sant'Agata </a:t>
            </a:r>
            <a:r>
              <a:rPr lang="it-IT" dirty="0"/>
              <a:t>Militello (Me)</a:t>
            </a:r>
          </a:p>
          <a:p>
            <a:r>
              <a:rPr lang="it-IT" dirty="0"/>
              <a:t>Nino </a:t>
            </a:r>
            <a:r>
              <a:rPr lang="it-IT" dirty="0" err="1"/>
              <a:t>Santomarco</a:t>
            </a:r>
            <a:r>
              <a:rPr lang="it-IT" dirty="0"/>
              <a:t> è uno degli artisti più affermati dell'Arte Contemporanea. Pittore, attore, scenografo, giornalista pubblicista, ha collaborato con prestigiose testate </a:t>
            </a:r>
            <a:r>
              <a:rPr lang="it-IT" dirty="0" err="1"/>
              <a:t>giornalistiche:Rai</a:t>
            </a:r>
            <a:r>
              <a:rPr lang="it-IT" dirty="0"/>
              <a:t>, </a:t>
            </a:r>
            <a:r>
              <a:rPr lang="it-IT" dirty="0" err="1"/>
              <a:t>Ansa,Gazzetta</a:t>
            </a:r>
            <a:r>
              <a:rPr lang="it-IT" dirty="0"/>
              <a:t> dello Sport, Giornale di Sicilia, l'Ora. E' l'Editore e direttore responsabile della rivista culturale "Il Valdemone". E' stato l'ideatore e il promotore della "Biennale d'Arte Città di Sant'Agata </a:t>
            </a:r>
            <a:r>
              <a:rPr lang="it-IT" dirty="0" err="1"/>
              <a:t>Militello".Ha</a:t>
            </a:r>
            <a:r>
              <a:rPr lang="it-IT" dirty="0"/>
              <a:t> coperto la carica di Assessore ai Beni Culturali del Comune di Sant'Agata Militello. </a:t>
            </a:r>
          </a:p>
          <a:p>
            <a:r>
              <a:rPr lang="it-IT" dirty="0"/>
              <a:t>Vive ed opera a Sant'Agata Militello, dove è nato nel 1945. </a:t>
            </a:r>
          </a:p>
          <a:p>
            <a:r>
              <a:rPr lang="it-IT" dirty="0"/>
              <a:t>Tra le numerose recensioni vanno ricordate quelle di Vincenzo Consolo, Lucio Barbera, Dino Ales, Salvatore Di Fazio, Raffaele De Grada, </a:t>
            </a:r>
            <a:r>
              <a:rPr lang="it-IT" dirty="0" err="1"/>
              <a:t>M.Occhipinti</a:t>
            </a:r>
            <a:r>
              <a:rPr lang="it-IT" dirty="0"/>
              <a:t>, </a:t>
            </a:r>
            <a:r>
              <a:rPr lang="it-IT" dirty="0" err="1"/>
              <a:t>G.Malaspina</a:t>
            </a:r>
            <a:r>
              <a:rPr lang="it-IT" dirty="0"/>
              <a:t>, Giovanni </a:t>
            </a:r>
            <a:r>
              <a:rPr lang="it-IT" dirty="0" err="1"/>
              <a:t>Cappuzzo</a:t>
            </a:r>
            <a:r>
              <a:rPr lang="it-IT" dirty="0"/>
              <a:t>, Claudio </a:t>
            </a:r>
            <a:r>
              <a:rPr lang="it-IT" dirty="0" err="1"/>
              <a:t>Paterna,Cinzia</a:t>
            </a:r>
            <a:r>
              <a:rPr lang="it-IT" dirty="0"/>
              <a:t> Scaglione, Nino </a:t>
            </a:r>
            <a:r>
              <a:rPr lang="it-IT" dirty="0" err="1"/>
              <a:t>Dragotto</a:t>
            </a:r>
            <a:r>
              <a:rPr lang="it-IT" dirty="0"/>
              <a:t>, Sebastiano Morale, Giuseppe </a:t>
            </a:r>
            <a:r>
              <a:rPr lang="it-IT" dirty="0" err="1"/>
              <a:t>Rescifina</a:t>
            </a:r>
            <a:r>
              <a:rPr lang="it-IT"/>
              <a:t>, Albano Rossi, Giovanni Bonanno, Aldo Gerbino.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807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25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FF">
            <a:alpha val="1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3491880" y="2734072"/>
            <a:ext cx="2066528" cy="1202432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ITALIANO</a:t>
            </a:r>
            <a:endParaRPr lang="it-IT" dirty="0"/>
          </a:p>
        </p:txBody>
      </p:sp>
      <p:cxnSp>
        <p:nvCxnSpPr>
          <p:cNvPr id="6" name="Connettore 2 5"/>
          <p:cNvCxnSpPr>
            <a:stCxn id="4" idx="0"/>
          </p:cNvCxnSpPr>
          <p:nvPr/>
        </p:nvCxnSpPr>
        <p:spPr>
          <a:xfrm flipV="1">
            <a:off x="4525144" y="1916832"/>
            <a:ext cx="0" cy="817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3624182" y="1002432"/>
            <a:ext cx="1801924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66"/>
                </a:solidFill>
              </a:rPr>
              <a:t>Poesia</a:t>
            </a:r>
            <a:endParaRPr lang="it-IT" dirty="0">
              <a:solidFill>
                <a:srgbClr val="FF0066"/>
              </a:solidFill>
            </a:endParaRPr>
          </a:p>
        </p:txBody>
      </p:sp>
      <p:cxnSp>
        <p:nvCxnSpPr>
          <p:cNvPr id="10" name="Connettore 2 9"/>
          <p:cNvCxnSpPr>
            <a:stCxn id="4" idx="1"/>
          </p:cNvCxnSpPr>
          <p:nvPr/>
        </p:nvCxnSpPr>
        <p:spPr>
          <a:xfrm flipH="1">
            <a:off x="2627784" y="333528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e 11"/>
          <p:cNvSpPr/>
          <p:nvPr/>
        </p:nvSpPr>
        <p:spPr>
          <a:xfrm>
            <a:off x="755576" y="2878088"/>
            <a:ext cx="1848481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92D050"/>
                </a:solidFill>
              </a:rPr>
              <a:t>I</a:t>
            </a:r>
            <a:r>
              <a:rPr lang="it-IT" dirty="0" smtClean="0">
                <a:solidFill>
                  <a:srgbClr val="92D050"/>
                </a:solidFill>
              </a:rPr>
              <a:t>ntervista</a:t>
            </a:r>
            <a:endParaRPr lang="it-IT" dirty="0">
              <a:solidFill>
                <a:srgbClr val="92D050"/>
              </a:solidFill>
            </a:endParaRPr>
          </a:p>
        </p:txBody>
      </p:sp>
      <p:cxnSp>
        <p:nvCxnSpPr>
          <p:cNvPr id="14" name="Connettore 2 13"/>
          <p:cNvCxnSpPr>
            <a:stCxn id="4" idx="2"/>
          </p:cNvCxnSpPr>
          <p:nvPr/>
        </p:nvCxnSpPr>
        <p:spPr>
          <a:xfrm>
            <a:off x="4525144" y="3936504"/>
            <a:ext cx="0" cy="788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e 14"/>
          <p:cNvSpPr/>
          <p:nvPr/>
        </p:nvSpPr>
        <p:spPr>
          <a:xfrm>
            <a:off x="3624182" y="4725144"/>
            <a:ext cx="1801923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Racconto</a:t>
            </a:r>
          </a:p>
        </p:txBody>
      </p:sp>
      <p:cxnSp>
        <p:nvCxnSpPr>
          <p:cNvPr id="17" name="Connettore 2 16"/>
          <p:cNvCxnSpPr>
            <a:stCxn id="4" idx="3"/>
          </p:cNvCxnSpPr>
          <p:nvPr/>
        </p:nvCxnSpPr>
        <p:spPr>
          <a:xfrm>
            <a:off x="5558408" y="3335288"/>
            <a:ext cx="7417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/>
          <p:cNvSpPr/>
          <p:nvPr/>
        </p:nvSpPr>
        <p:spPr>
          <a:xfrm>
            <a:off x="6336523" y="2878088"/>
            <a:ext cx="1944216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3399FF"/>
                </a:solidFill>
              </a:rPr>
              <a:t>Descrizione</a:t>
            </a:r>
            <a:endParaRPr lang="it-IT" dirty="0">
              <a:solidFill>
                <a:srgbClr val="3399FF"/>
              </a:solidFill>
            </a:endParaRPr>
          </a:p>
        </p:txBody>
      </p:sp>
      <p:cxnSp>
        <p:nvCxnSpPr>
          <p:cNvPr id="3" name="Connettore 2 2"/>
          <p:cNvCxnSpPr/>
          <p:nvPr/>
        </p:nvCxnSpPr>
        <p:spPr>
          <a:xfrm flipH="1">
            <a:off x="2959013" y="3936504"/>
            <a:ext cx="576064" cy="644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e 10"/>
          <p:cNvSpPr/>
          <p:nvPr/>
        </p:nvSpPr>
        <p:spPr>
          <a:xfrm>
            <a:off x="1259632" y="4469401"/>
            <a:ext cx="2004063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C9379F"/>
                </a:solidFill>
              </a:rPr>
              <a:t>S.Agata</a:t>
            </a:r>
            <a:r>
              <a:rPr lang="it-IT" dirty="0" smtClean="0">
                <a:solidFill>
                  <a:srgbClr val="C9379F"/>
                </a:solidFill>
              </a:rPr>
              <a:t> e </a:t>
            </a:r>
          </a:p>
          <a:p>
            <a:pPr algn="ctr"/>
            <a:r>
              <a:rPr lang="it-IT" dirty="0" smtClean="0">
                <a:solidFill>
                  <a:srgbClr val="C9379F"/>
                </a:solidFill>
              </a:rPr>
              <a:t>Il linguaggio</a:t>
            </a:r>
            <a:endParaRPr lang="it-IT" dirty="0">
              <a:solidFill>
                <a:srgbClr val="C937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7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tonda angolo diagonale rettangolo 1"/>
          <p:cNvSpPr/>
          <p:nvPr/>
        </p:nvSpPr>
        <p:spPr>
          <a:xfrm>
            <a:off x="827584" y="764704"/>
            <a:ext cx="7992888" cy="5328592"/>
          </a:xfrm>
          <a:prstGeom prst="round2DiagRect">
            <a:avLst/>
          </a:prstGeom>
          <a:ln w="50800" cmpd="tri">
            <a:solidFill>
              <a:srgbClr val="FF006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</a:rPr>
              <a:t>« Il ricordo sazia più di tutta </a:t>
            </a:r>
          </a:p>
          <a:p>
            <a:pPr algn="ctr"/>
            <a:r>
              <a:rPr lang="it-IT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</a:rPr>
              <a:t>la realtà e ha la certezza di</a:t>
            </a:r>
          </a:p>
          <a:p>
            <a:pPr algn="ctr"/>
            <a:r>
              <a:rPr lang="it-IT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</a:rPr>
              <a:t>n</a:t>
            </a:r>
            <a:r>
              <a:rPr lang="it-IT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</a:rPr>
              <a:t>essuna realtà possiede».</a:t>
            </a:r>
          </a:p>
          <a:p>
            <a:pPr algn="ctr"/>
            <a:r>
              <a:rPr lang="it-IT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</a:rPr>
              <a:t>Le parole dicono ciò che </a:t>
            </a:r>
          </a:p>
          <a:p>
            <a:pPr algn="ctr"/>
            <a:r>
              <a:rPr lang="it-IT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</a:rPr>
              <a:t>i</a:t>
            </a:r>
            <a:r>
              <a:rPr lang="it-IT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</a:rPr>
              <a:t> luoghi mostrano.</a:t>
            </a:r>
            <a:r>
              <a:rPr lang="it-IT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717564" y="1080281"/>
            <a:ext cx="5893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S. Agata e la poesia.</a:t>
            </a:r>
            <a:endParaRPr lang="it-IT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Rettangolo 13"/>
          <p:cNvSpPr/>
          <p:nvPr/>
        </p:nvSpPr>
        <p:spPr>
          <a:xfrm rot="19443239">
            <a:off x="1302670" y="2571161"/>
            <a:ext cx="17235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Noi poeti</a:t>
            </a:r>
            <a:endParaRPr lang="it-IT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Rettangolo 14"/>
          <p:cNvSpPr/>
          <p:nvPr/>
        </p:nvSpPr>
        <p:spPr>
          <a:xfrm rot="1711993">
            <a:off x="6568804" y="2518228"/>
            <a:ext cx="22642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it-IT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Genitori poeti</a:t>
            </a:r>
            <a:endParaRPr lang="it-IT" sz="28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826009" y="4725144"/>
            <a:ext cx="36767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 poeti santagatesi</a:t>
            </a:r>
            <a:endParaRPr lang="it-IT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147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>
            <a:alpha val="1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9379F"/>
                </a:solidFill>
              </a:rPr>
              <a:t>Noi poeti</a:t>
            </a:r>
            <a:endParaRPr lang="it-IT" dirty="0">
              <a:solidFill>
                <a:srgbClr val="C9379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it-IT" dirty="0" smtClean="0">
                <a:solidFill>
                  <a:srgbClr val="FF0066"/>
                </a:solidFill>
              </a:rPr>
              <a:t>Le nostre poesie le abbiamo raccolte in un :</a:t>
            </a:r>
          </a:p>
          <a:p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2627784" y="2708920"/>
            <a:ext cx="3805305" cy="1656184"/>
          </a:xfrm>
          <a:prstGeom prst="ellipse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9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i="1" dirty="0" smtClean="0">
                <a:solidFill>
                  <a:srgbClr val="FF0066"/>
                </a:solidFill>
              </a:rPr>
              <a:t>libro elettronico</a:t>
            </a:r>
            <a:endParaRPr lang="it-IT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82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688251"/>
              </p:ext>
            </p:extLst>
          </p:nvPr>
        </p:nvGraphicFramePr>
        <p:xfrm>
          <a:off x="1524000" y="1397000"/>
          <a:ext cx="6096000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 i poeti santagatesi</a:t>
                      </a:r>
                      <a:endParaRPr lang="it-IT" sz="2000" dirty="0"/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VINCENZO CONSOLO</a:t>
                      </a:r>
                      <a:endParaRPr lang="it-IT" dirty="0"/>
                    </a:p>
                  </a:txBody>
                  <a:tcPr>
                    <a:gradFill flip="none" rotWithShape="1">
                      <a:gsLst>
                        <a:gs pos="0">
                          <a:srgbClr val="B8E08C">
                            <a:tint val="66000"/>
                            <a:satMod val="160000"/>
                          </a:srgbClr>
                        </a:gs>
                        <a:gs pos="50000">
                          <a:srgbClr val="B8E08C">
                            <a:tint val="44500"/>
                            <a:satMod val="160000"/>
                          </a:srgbClr>
                        </a:gs>
                        <a:gs pos="100000">
                          <a:srgbClr val="B8E08C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ANNIBALE BIANCO</a:t>
                      </a:r>
                      <a:endParaRPr lang="it-IT" dirty="0"/>
                    </a:p>
                  </a:txBody>
                  <a:tcPr>
                    <a:gradFill flip="none" rotWithShape="1">
                      <a:gsLst>
                        <a:gs pos="0">
                          <a:srgbClr val="FF9900">
                            <a:tint val="66000"/>
                            <a:satMod val="160000"/>
                          </a:srgbClr>
                        </a:gs>
                        <a:gs pos="50000">
                          <a:srgbClr val="FF9900">
                            <a:tint val="44500"/>
                            <a:satMod val="160000"/>
                          </a:srgbClr>
                        </a:gs>
                        <a:gs pos="100000">
                          <a:srgbClr val="FF990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PAOLO</a:t>
                      </a:r>
                      <a:r>
                        <a:rPr lang="it-IT" baseline="0" dirty="0" smtClean="0"/>
                        <a:t> FERRARA</a:t>
                      </a:r>
                      <a:endParaRPr lang="it-IT" dirty="0"/>
                    </a:p>
                  </a:txBody>
                  <a:tcPr>
                    <a:gradFill flip="none" rotWithShape="1">
                      <a:gsLst>
                        <a:gs pos="0">
                          <a:srgbClr val="C9379F">
                            <a:tint val="66000"/>
                            <a:satMod val="160000"/>
                          </a:srgbClr>
                        </a:gs>
                        <a:gs pos="50000">
                          <a:srgbClr val="C9379F">
                            <a:tint val="44500"/>
                            <a:satMod val="160000"/>
                          </a:srgbClr>
                        </a:gs>
                        <a:gs pos="100000">
                          <a:srgbClr val="C9379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gradFill flip="none" rotWithShape="1">
                      <a:gsLst>
                        <a:gs pos="0">
                          <a:srgbClr val="002060">
                            <a:tint val="66000"/>
                            <a:satMod val="160000"/>
                          </a:srgbClr>
                        </a:gs>
                        <a:gs pos="50000">
                          <a:srgbClr val="002060">
                            <a:tint val="44500"/>
                            <a:satMod val="160000"/>
                          </a:srgbClr>
                        </a:gs>
                        <a:gs pos="100000">
                          <a:srgbClr val="00206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18058"/>
          </a:xfrm>
        </p:spPr>
        <p:txBody>
          <a:bodyPr>
            <a:normAutofit/>
          </a:bodyPr>
          <a:lstStyle/>
          <a:p>
            <a:r>
              <a:rPr lang="it-IT" sz="1800" dirty="0" smtClean="0">
                <a:solidFill>
                  <a:srgbClr val="0070C0"/>
                </a:solidFill>
              </a:rPr>
              <a:t>VINCENZO CONSOLO</a:t>
            </a:r>
            <a:endParaRPr lang="it-IT" sz="1800" dirty="0">
              <a:solidFill>
                <a:srgbClr val="0070C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2" y="645840"/>
            <a:ext cx="8847531" cy="5909310"/>
          </a:xfrm>
          <a:prstGeom prst="rect">
            <a:avLst/>
          </a:prstGeom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  <a:scene3d>
            <a:camera prst="orthographicFront"/>
            <a:lightRig rig="threePt" dir="t"/>
          </a:scene3d>
          <a:sp3d extrusionH="12700" contourW="12700">
            <a:bevelB w="139700" prst="cross"/>
            <a:contourClr>
              <a:srgbClr val="0070C0"/>
            </a:contourClr>
          </a:sp3d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VINCENZO CONSOLO N. IL 18/02/33  MORTO A MILANO IL 21/01/2012</a:t>
            </a:r>
          </a:p>
          <a:p>
            <a:r>
              <a:rPr lang="it-IT" dirty="0">
                <a:solidFill>
                  <a:srgbClr val="002060"/>
                </a:solidFill>
              </a:rPr>
              <a:t>UNO SCRITTORE E SAGGISTA ITALIANO, CONSIDERATO UNO TRA I MAGGIORI NARRATORI italiani contemporanei.  Predilige una narrazione orientata verso la poesia</a:t>
            </a:r>
            <a:r>
              <a:rPr lang="it-IT" dirty="0" smtClean="0">
                <a:solidFill>
                  <a:srgbClr val="002060"/>
                </a:solidFill>
              </a:rPr>
              <a:t>. </a:t>
            </a:r>
            <a:r>
              <a:rPr lang="it-IT" dirty="0">
                <a:solidFill>
                  <a:srgbClr val="002060"/>
                </a:solidFill>
              </a:rPr>
              <a:t>L</a:t>
            </a:r>
            <a:r>
              <a:rPr lang="it-IT" dirty="0" smtClean="0">
                <a:solidFill>
                  <a:srgbClr val="002060"/>
                </a:solidFill>
              </a:rPr>
              <a:t>a </a:t>
            </a:r>
            <a:r>
              <a:rPr lang="it-IT" dirty="0">
                <a:solidFill>
                  <a:srgbClr val="002060"/>
                </a:solidFill>
              </a:rPr>
              <a:t>narrativa di Vincenzo consolo presenta un originale rapporto tra memoria storica e ricerca linguistica</a:t>
            </a:r>
            <a:r>
              <a:rPr lang="it-IT" dirty="0" smtClean="0">
                <a:solidFill>
                  <a:srgbClr val="002060"/>
                </a:solidFill>
              </a:rPr>
              <a:t>. La </a:t>
            </a:r>
            <a:r>
              <a:rPr lang="it-IT" dirty="0">
                <a:solidFill>
                  <a:srgbClr val="002060"/>
                </a:solidFill>
              </a:rPr>
              <a:t>ricerca di questa memoria storica riguarda il mondo della </a:t>
            </a:r>
            <a:r>
              <a:rPr lang="it-IT" dirty="0" smtClean="0">
                <a:solidFill>
                  <a:srgbClr val="002060"/>
                </a:solidFill>
              </a:rPr>
              <a:t>Sicilia </a:t>
            </a:r>
            <a:r>
              <a:rPr lang="it-IT" dirty="0">
                <a:solidFill>
                  <a:srgbClr val="002060"/>
                </a:solidFill>
              </a:rPr>
              <a:t>e il suo passato e il suo presente, la bellezza, il disfacimento , gli odori forti , la natura seducente.</a:t>
            </a:r>
          </a:p>
          <a:p>
            <a:r>
              <a:rPr lang="it-IT" dirty="0">
                <a:solidFill>
                  <a:srgbClr val="002060"/>
                </a:solidFill>
              </a:rPr>
              <a:t>Le sue opere</a:t>
            </a:r>
          </a:p>
          <a:p>
            <a:r>
              <a:rPr lang="it-IT" dirty="0">
                <a:solidFill>
                  <a:srgbClr val="002060"/>
                </a:solidFill>
              </a:rPr>
              <a:t>Romanzi e racconti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1.La </a:t>
            </a:r>
            <a:r>
              <a:rPr lang="it-IT" dirty="0">
                <a:solidFill>
                  <a:srgbClr val="002060"/>
                </a:solidFill>
              </a:rPr>
              <a:t>ferita dell’aprile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2.Il </a:t>
            </a:r>
            <a:r>
              <a:rPr lang="it-IT" dirty="0">
                <a:solidFill>
                  <a:srgbClr val="002060"/>
                </a:solidFill>
              </a:rPr>
              <a:t>sorriso dell’ignoto marinaio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3.Un </a:t>
            </a:r>
            <a:r>
              <a:rPr lang="it-IT" dirty="0">
                <a:solidFill>
                  <a:srgbClr val="002060"/>
                </a:solidFill>
              </a:rPr>
              <a:t>giorno come gli altri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4.Lunaria</a:t>
            </a:r>
            <a:r>
              <a:rPr lang="it-IT" dirty="0">
                <a:solidFill>
                  <a:srgbClr val="002060"/>
                </a:solidFill>
              </a:rPr>
              <a:t>( premio Pirandello)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5.Nottetempo </a:t>
            </a:r>
            <a:r>
              <a:rPr lang="it-IT" dirty="0">
                <a:solidFill>
                  <a:srgbClr val="002060"/>
                </a:solidFill>
              </a:rPr>
              <a:t>con </a:t>
            </a:r>
            <a:r>
              <a:rPr lang="it-IT" dirty="0" smtClean="0">
                <a:solidFill>
                  <a:srgbClr val="002060"/>
                </a:solidFill>
              </a:rPr>
              <a:t>il quale </a:t>
            </a:r>
            <a:r>
              <a:rPr lang="it-IT" dirty="0">
                <a:solidFill>
                  <a:srgbClr val="002060"/>
                </a:solidFill>
              </a:rPr>
              <a:t>ha vinto il premio Strega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6.L’olivo </a:t>
            </a:r>
            <a:r>
              <a:rPr lang="it-IT" dirty="0">
                <a:solidFill>
                  <a:srgbClr val="002060"/>
                </a:solidFill>
              </a:rPr>
              <a:t>e l’olivastro ( premio internazionale Unione Latina)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7.Il </a:t>
            </a:r>
            <a:r>
              <a:rPr lang="it-IT" dirty="0">
                <a:solidFill>
                  <a:srgbClr val="002060"/>
                </a:solidFill>
              </a:rPr>
              <a:t>teatro del sole</a:t>
            </a:r>
          </a:p>
          <a:p>
            <a:r>
              <a:rPr lang="it-IT" dirty="0">
                <a:solidFill>
                  <a:srgbClr val="002060"/>
                </a:solidFill>
              </a:rPr>
              <a:t>Saggi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1.la </a:t>
            </a:r>
            <a:r>
              <a:rPr lang="it-IT" dirty="0">
                <a:solidFill>
                  <a:srgbClr val="002060"/>
                </a:solidFill>
              </a:rPr>
              <a:t>pesca del tonno in </a:t>
            </a:r>
            <a:r>
              <a:rPr lang="it-IT" dirty="0" smtClean="0">
                <a:solidFill>
                  <a:srgbClr val="002060"/>
                </a:solidFill>
              </a:rPr>
              <a:t>Sicilia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2.il </a:t>
            </a:r>
            <a:r>
              <a:rPr lang="it-IT" dirty="0">
                <a:solidFill>
                  <a:srgbClr val="002060"/>
                </a:solidFill>
              </a:rPr>
              <a:t>barocco in </a:t>
            </a:r>
            <a:r>
              <a:rPr lang="it-IT" dirty="0" smtClean="0">
                <a:solidFill>
                  <a:srgbClr val="002060"/>
                </a:solidFill>
              </a:rPr>
              <a:t>Sicilia</a:t>
            </a:r>
            <a:endParaRPr lang="it-IT" dirty="0">
              <a:solidFill>
                <a:srgbClr val="00206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3.i </a:t>
            </a:r>
            <a:r>
              <a:rPr lang="it-IT" dirty="0">
                <a:solidFill>
                  <a:srgbClr val="002060"/>
                </a:solidFill>
              </a:rPr>
              <a:t>ritorni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4.le </a:t>
            </a:r>
            <a:r>
              <a:rPr lang="it-IT" dirty="0">
                <a:solidFill>
                  <a:srgbClr val="002060"/>
                </a:solidFill>
              </a:rPr>
              <a:t>vedute dello stretto di Messina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0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1197" y="18864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65BDB"/>
                </a:solidFill>
              </a:rPr>
              <a:t>ANNIBALE BIANCO</a:t>
            </a:r>
            <a:endParaRPr lang="it-IT" dirty="0">
              <a:solidFill>
                <a:srgbClr val="C65BDB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9513" y="908720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C9379F"/>
                </a:solidFill>
              </a:rPr>
              <a:t>Annibale Bianco è noto per la sua attività di deputato  e di assessore regionale degli anni successivi al secondo dopoguerra, e per il saggio  del 1923  «Il fascismo in Sicilia» ; diviene una figura di primissimo piano nella politica messinese, in quanto segretario provinciale del partito Nazionalista. Scrittore, giornalista, difese la corrente del suocero </a:t>
            </a:r>
            <a:r>
              <a:rPr lang="it-IT" dirty="0" err="1" smtClean="0">
                <a:solidFill>
                  <a:srgbClr val="C9379F"/>
                </a:solidFill>
              </a:rPr>
              <a:t>Ciuppa</a:t>
            </a:r>
            <a:r>
              <a:rPr lang="it-IT" dirty="0" smtClean="0">
                <a:solidFill>
                  <a:srgbClr val="C9379F"/>
                </a:solidFill>
              </a:rPr>
              <a:t> combattendo lo strapotere dell’ on. Gentile.</a:t>
            </a:r>
            <a:endParaRPr lang="it-IT" dirty="0">
              <a:solidFill>
                <a:srgbClr val="C937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41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Paolo Ferrara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 smtClean="0">
                <a:solidFill>
                  <a:schemeClr val="accent6">
                    <a:lumMod val="75000"/>
                  </a:schemeClr>
                </a:solidFill>
              </a:rPr>
              <a:t>Nato a Sant’ Agata Militello il 21 giugno del 1895. Apprezzatissimo come letterato e scrittore di teatro, scrisse numerose opere ma, purtroppo, la maggior parte è andata dispersa per via di un incendio e negli stabilimenti della Siae. Di recente, la sua opera più famosa</a:t>
            </a:r>
            <a:r>
              <a:rPr lang="it-IT" sz="1800" dirty="0" smtClean="0">
                <a:solidFill>
                  <a:schemeClr val="accent6">
                    <a:lumMod val="75000"/>
                  </a:schemeClr>
                </a:solidFill>
              </a:rPr>
              <a:t>,»    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chemeClr val="accent6">
                    <a:lumMod val="75000"/>
                  </a:schemeClr>
                </a:solidFill>
              </a:rPr>
              <a:t>«U patto a </a:t>
            </a:r>
            <a:r>
              <a:rPr lang="it-IT" sz="1800" dirty="0" err="1" smtClean="0">
                <a:solidFill>
                  <a:schemeClr val="accent6">
                    <a:lumMod val="75000"/>
                  </a:schemeClr>
                </a:solidFill>
              </a:rPr>
              <a:t>quattru</a:t>
            </a:r>
            <a:r>
              <a:rPr lang="it-IT" sz="1800" dirty="0" smtClean="0">
                <a:solidFill>
                  <a:schemeClr val="accent6">
                    <a:lumMod val="75000"/>
                  </a:schemeClr>
                </a:solidFill>
              </a:rPr>
              <a:t>» , è stata messa in un cartellone a Palermo della Compagnia Teatrale Franco e Nino Zappalà e rappresentata anche a Sant’ Agata. Nelle tante opere teatrali, è stato possibile rintracciarne solamente otto: «A </a:t>
            </a:r>
            <a:r>
              <a:rPr lang="it-IT" sz="1800" dirty="0" err="1" smtClean="0">
                <a:solidFill>
                  <a:schemeClr val="accent6">
                    <a:lumMod val="75000"/>
                  </a:schemeClr>
                </a:solidFill>
              </a:rPr>
              <a:t>birritta</a:t>
            </a:r>
            <a:r>
              <a:rPr lang="it-IT" sz="1800" dirty="0" smtClean="0">
                <a:solidFill>
                  <a:schemeClr val="accent6">
                    <a:lumMod val="75000"/>
                  </a:schemeClr>
                </a:solidFill>
              </a:rPr>
              <a:t> di me patri» , «U </a:t>
            </a:r>
            <a:r>
              <a:rPr lang="it-IT" sz="1800" dirty="0" err="1" smtClean="0">
                <a:solidFill>
                  <a:schemeClr val="accent6">
                    <a:lumMod val="75000"/>
                  </a:schemeClr>
                </a:solidFill>
              </a:rPr>
              <a:t>pattu</a:t>
            </a:r>
            <a:r>
              <a:rPr lang="it-IT" sz="1800" dirty="0" smtClean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it-IT" sz="1800" dirty="0" err="1" smtClean="0">
                <a:solidFill>
                  <a:schemeClr val="accent6">
                    <a:lumMod val="75000"/>
                  </a:schemeClr>
                </a:solidFill>
              </a:rPr>
              <a:t>quattru</a:t>
            </a:r>
            <a:r>
              <a:rPr lang="it-IT" sz="1800" dirty="0" smtClean="0">
                <a:solidFill>
                  <a:schemeClr val="accent6">
                    <a:lumMod val="75000"/>
                  </a:schemeClr>
                </a:solidFill>
              </a:rPr>
              <a:t>» , «</a:t>
            </a:r>
            <a:r>
              <a:rPr lang="it-IT" sz="1800" dirty="0" err="1" smtClean="0">
                <a:solidFill>
                  <a:schemeClr val="accent6">
                    <a:lumMod val="75000"/>
                  </a:schemeClr>
                </a:solidFill>
              </a:rPr>
              <a:t>Quannu</a:t>
            </a:r>
            <a:r>
              <a:rPr lang="it-IT" sz="1800" dirty="0" smtClean="0">
                <a:solidFill>
                  <a:schemeClr val="accent6">
                    <a:lumMod val="75000"/>
                  </a:schemeClr>
                </a:solidFill>
              </a:rPr>
              <a:t> u </a:t>
            </a:r>
            <a:r>
              <a:rPr lang="it-IT" sz="1800" dirty="0" err="1" smtClean="0">
                <a:solidFill>
                  <a:schemeClr val="accent6">
                    <a:lumMod val="75000"/>
                  </a:schemeClr>
                </a:solidFill>
              </a:rPr>
              <a:t>celu</a:t>
            </a:r>
            <a:r>
              <a:rPr lang="it-IT" sz="1800" dirty="0" smtClean="0">
                <a:solidFill>
                  <a:schemeClr val="accent6">
                    <a:lumMod val="75000"/>
                  </a:schemeClr>
                </a:solidFill>
              </a:rPr>
              <a:t> si fa </a:t>
            </a:r>
            <a:r>
              <a:rPr lang="it-IT" sz="1800" dirty="0" err="1" smtClean="0">
                <a:solidFill>
                  <a:schemeClr val="accent6">
                    <a:lumMod val="75000"/>
                  </a:schemeClr>
                </a:solidFill>
              </a:rPr>
              <a:t>scuru</a:t>
            </a:r>
            <a:r>
              <a:rPr lang="it-IT" sz="1800" dirty="0" smtClean="0">
                <a:solidFill>
                  <a:schemeClr val="accent6">
                    <a:lumMod val="75000"/>
                  </a:schemeClr>
                </a:solidFill>
              </a:rPr>
              <a:t>» , «La fine del mondo» , «Al lido Vittoria»,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chemeClr val="accent6">
                    <a:lumMod val="75000"/>
                  </a:schemeClr>
                </a:solidFill>
              </a:rPr>
              <a:t>«U </a:t>
            </a:r>
            <a:r>
              <a:rPr lang="it-IT" sz="1800" dirty="0" err="1" smtClean="0">
                <a:solidFill>
                  <a:schemeClr val="accent6">
                    <a:lumMod val="75000"/>
                  </a:schemeClr>
                </a:solidFill>
              </a:rPr>
              <a:t>sinnacu</a:t>
            </a:r>
            <a:r>
              <a:rPr lang="it-IT" sz="1800" dirty="0" smtClean="0">
                <a:solidFill>
                  <a:schemeClr val="accent6">
                    <a:lumMod val="75000"/>
                  </a:schemeClr>
                </a:solidFill>
              </a:rPr>
              <a:t> di </a:t>
            </a:r>
            <a:r>
              <a:rPr lang="it-IT" sz="1800" dirty="0" err="1" smtClean="0">
                <a:solidFill>
                  <a:schemeClr val="accent6">
                    <a:lumMod val="75000"/>
                  </a:schemeClr>
                </a:solidFill>
              </a:rPr>
              <a:t>Mascaliddi</a:t>
            </a:r>
            <a:r>
              <a:rPr lang="it-IT" sz="1800" dirty="0" smtClean="0">
                <a:solidFill>
                  <a:schemeClr val="accent6">
                    <a:lumMod val="75000"/>
                  </a:schemeClr>
                </a:solidFill>
              </a:rPr>
              <a:t>», «Ditta favola e compagni», «Ma…c’è logica?». Mor</a:t>
            </a:r>
            <a:r>
              <a:rPr lang="it-IT" sz="1800" dirty="0">
                <a:solidFill>
                  <a:schemeClr val="accent6">
                    <a:lumMod val="75000"/>
                  </a:schemeClr>
                </a:solidFill>
              </a:rPr>
              <a:t>ì</a:t>
            </a:r>
            <a:r>
              <a:rPr lang="it-IT" sz="1800" dirty="0" smtClean="0">
                <a:solidFill>
                  <a:schemeClr val="accent6">
                    <a:lumMod val="75000"/>
                  </a:schemeClr>
                </a:solidFill>
              </a:rPr>
              <a:t> prematuramente a Sant’ Agata Militello il 19 marzo 1955, all’ età di quasi sessanta anni. </a:t>
            </a:r>
          </a:p>
        </p:txBody>
      </p:sp>
    </p:spTree>
    <p:extLst>
      <p:ext uri="{BB962C8B-B14F-4D97-AF65-F5344CB8AC3E}">
        <p14:creationId xmlns:p14="http://schemas.microsoft.com/office/powerpoint/2010/main" val="328689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ljj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1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651</Words>
  <Application>Microsoft Office PowerPoint</Application>
  <PresentationFormat>Presentazione su schermo (4:3)</PresentationFormat>
  <Paragraphs>68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Presentazione standard di PowerPoint</vt:lpstr>
      <vt:lpstr>Presentazione standard di PowerPoint</vt:lpstr>
      <vt:lpstr>Noi poeti</vt:lpstr>
      <vt:lpstr>Presentazione standard di PowerPoint</vt:lpstr>
      <vt:lpstr>VINCENZO CONSOLO</vt:lpstr>
      <vt:lpstr>ANNIBALE BIANCO</vt:lpstr>
      <vt:lpstr>Paolo Ferrara</vt:lpstr>
      <vt:lpstr>ljj</vt:lpstr>
      <vt:lpstr>PITTORE : NINO SANTOMARCO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pc</cp:lastModifiedBy>
  <cp:revision>37</cp:revision>
  <dcterms:created xsi:type="dcterms:W3CDTF">2012-04-12T13:00:07Z</dcterms:created>
  <dcterms:modified xsi:type="dcterms:W3CDTF">2012-05-10T14:25:12Z</dcterms:modified>
</cp:coreProperties>
</file>